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11088003" r:id="rId3"/>
    <p:sldId id="11088004" r:id="rId4"/>
    <p:sldId id="11088009" r:id="rId5"/>
    <p:sldId id="11088010" r:id="rId6"/>
    <p:sldId id="11088034" r:id="rId7"/>
    <p:sldId id="11088014" r:id="rId8"/>
    <p:sldId id="11088125" r:id="rId9"/>
    <p:sldId id="11088162" r:id="rId10"/>
    <p:sldId id="11088166" r:id="rId11"/>
    <p:sldId id="11088168" r:id="rId12"/>
    <p:sldId id="11088156" r:id="rId13"/>
    <p:sldId id="11088158" r:id="rId14"/>
    <p:sldId id="11088159" r:id="rId15"/>
    <p:sldId id="11088042" r:id="rId16"/>
    <p:sldId id="11088021" r:id="rId17"/>
    <p:sldId id="11088049" r:id="rId18"/>
    <p:sldId id="11088080" r:id="rId19"/>
    <p:sldId id="11088047" r:id="rId20"/>
    <p:sldId id="11088099" r:id="rId21"/>
    <p:sldId id="11088100" r:id="rId22"/>
    <p:sldId id="11088103" r:id="rId23"/>
    <p:sldId id="11088104" r:id="rId24"/>
    <p:sldId id="11088105" r:id="rId25"/>
    <p:sldId id="11088106" r:id="rId26"/>
    <p:sldId id="11088108" r:id="rId27"/>
    <p:sldId id="11088109" r:id="rId28"/>
    <p:sldId id="11088110" r:id="rId29"/>
    <p:sldId id="11088111" r:id="rId30"/>
    <p:sldId id="11088112" r:id="rId32"/>
    <p:sldId id="11088113" r:id="rId33"/>
    <p:sldId id="11088114" r:id="rId34"/>
    <p:sldId id="11088115" r:id="rId35"/>
    <p:sldId id="11088116" r:id="rId36"/>
    <p:sldId id="11088117" r:id="rId37"/>
    <p:sldId id="11088118" r:id="rId38"/>
    <p:sldId id="11088119" r:id="rId39"/>
    <p:sldId id="11088120" r:id="rId40"/>
    <p:sldId id="11088121" r:id="rId41"/>
    <p:sldId id="11088122" r:id="rId42"/>
    <p:sldId id="11088123" r:id="rId43"/>
    <p:sldId id="11088124" r:id="rId44"/>
    <p:sldId id="11088016" r:id="rId45"/>
    <p:sldId id="11088032" r:id="rId46"/>
  </p:sldIdLst>
  <p:sldSz cx="24384000" cy="13716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6" autoAdjust="0"/>
    <p:restoredTop sz="78020"/>
  </p:normalViewPr>
  <p:slideViewPr>
    <p:cSldViewPr snapToGrid="0" snapToObjects="1">
      <p:cViewPr varScale="1">
        <p:scale>
          <a:sx n="47" d="100"/>
          <a:sy n="47" d="100"/>
        </p:scale>
        <p:origin x="133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BFEA8-D3E7-FE49-AD8B-38F119B57F5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701EA-48D7-FB4E-B29C-1845AC882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Dept_schedule</a:t>
            </a:r>
            <a:r>
              <a:rPr lang="zh-CN" altLang="en-US" dirty="0"/>
              <a:t>涉及的查询行数减少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701EA-48D7-FB4E-B29C-1845AC882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没有问题分析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701EA-48D7-FB4E-B29C-1845AC882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没有问题分析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701EA-48D7-FB4E-B29C-1845AC882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没有问题分析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701EA-48D7-FB4E-B29C-1845AC882F1B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1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9.xml"/><Relationship Id="rId2" Type="http://schemas.openxmlformats.org/officeDocument/2006/relationships/image" Target="../media/image15.png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5.png"/><Relationship Id="rId3" Type="http://schemas.openxmlformats.org/officeDocument/2006/relationships/tags" Target="../tags/tag11.xml"/><Relationship Id="rId2" Type="http://schemas.openxmlformats.org/officeDocument/2006/relationships/image" Target="../media/image15.png"/><Relationship Id="rId1" Type="http://schemas.openxmlformats.org/officeDocument/2006/relationships/tags" Target="../tags/tag10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tags" Target="../tags/tag2.xml"/><Relationship Id="rId2" Type="http://schemas.openxmlformats.org/officeDocument/2006/relationships/image" Target="../media/image15.png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30000"/>
          </a:blip>
          <a:stretch>
            <a:fillRect/>
          </a:stretch>
        </p:blipFill>
        <p:spPr>
          <a:xfrm>
            <a:off x="41" y="184"/>
            <a:ext cx="24482853" cy="13732547"/>
          </a:xfrm>
          <a:prstGeom prst="rect">
            <a:avLst/>
          </a:prstGeom>
        </p:spPr>
      </p:pic>
      <p:pic>
        <p:nvPicPr>
          <p:cNvPr id="929" name="Picture" descr="Picture"/>
          <p:cNvPicPr>
            <a:picLocks noChangeAspect="1"/>
          </p:cNvPicPr>
          <p:nvPr/>
        </p:nvPicPr>
        <p:blipFill>
          <a:blip r:embed="rId3" cstate="print">
            <a:alphaModFix amt="95000"/>
          </a:blip>
          <a:stretch>
            <a:fillRect/>
          </a:stretch>
        </p:blipFill>
        <p:spPr>
          <a:xfrm rot="18240000">
            <a:off x="6268838" y="-3687004"/>
            <a:ext cx="6396111" cy="17807356"/>
          </a:xfrm>
          <a:prstGeom prst="rect">
            <a:avLst/>
          </a:prstGeom>
        </p:spPr>
      </p:pic>
      <p:pic>
        <p:nvPicPr>
          <p:cNvPr id="1404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340000">
            <a:off x="10918383" y="564578"/>
            <a:ext cx="8371090" cy="12461510"/>
          </a:xfrm>
          <a:prstGeom prst="rect">
            <a:avLst/>
          </a:prstGeom>
        </p:spPr>
      </p:pic>
      <p:pic>
        <p:nvPicPr>
          <p:cNvPr id="1879" name="Picture" descr="Picture"/>
          <p:cNvPicPr>
            <a:picLocks noChangeAspect="1"/>
          </p:cNvPicPr>
          <p:nvPr/>
        </p:nvPicPr>
        <p:blipFill>
          <a:blip r:embed="rId5" cstate="print">
            <a:alphaModFix amt="95000"/>
          </a:blip>
          <a:stretch>
            <a:fillRect/>
          </a:stretch>
        </p:blipFill>
        <p:spPr>
          <a:xfrm>
            <a:off x="6616438" y="4029971"/>
            <a:ext cx="12020269" cy="5355243"/>
          </a:xfrm>
          <a:prstGeom prst="rect">
            <a:avLst/>
          </a:prstGeom>
        </p:spPr>
      </p:pic>
      <p:sp>
        <p:nvSpPr>
          <p:cNvPr id="2347" name="文本"/>
          <p:cNvSpPr>
            <a:spLocks noGrp="1"/>
          </p:cNvSpPr>
          <p:nvPr>
            <p:ph type="ctrTitle"/>
          </p:nvPr>
        </p:nvSpPr>
        <p:spPr>
          <a:xfrm>
            <a:off x="4502450" y="4981722"/>
            <a:ext cx="16395701" cy="14481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1405"/>
              </a:lnSpc>
            </a:pPr>
            <a:r>
              <a:rPr kumimoji="1" lang="zh-CN" altLang="en-US" sz="10860" dirty="0">
                <a:ln w="689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门诊医疗系统优化</a:t>
            </a:r>
            <a:br>
              <a:rPr kumimoji="1" lang="en-US" altLang="zh-CN" sz="10860" dirty="0">
                <a:ln w="689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zh-CN" altLang="en-US" sz="10860" dirty="0">
                <a:ln w="689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小组展示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616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520000">
            <a:off x="15764334" y="7720899"/>
            <a:ext cx="4884573" cy="2386780"/>
          </a:xfrm>
          <a:prstGeom prst="rect">
            <a:avLst/>
          </a:prstGeom>
        </p:spPr>
      </p:pic>
      <p:pic>
        <p:nvPicPr>
          <p:cNvPr id="5092" name="Picture" descr="Picture"/>
          <p:cNvPicPr>
            <a:picLocks noChangeAspect="1"/>
          </p:cNvPicPr>
          <p:nvPr/>
        </p:nvPicPr>
        <p:blipFill>
          <a:blip r:embed="rId7" cstate="print">
            <a:alphaModFix amt="95000"/>
          </a:blip>
          <a:stretch>
            <a:fillRect/>
          </a:stretch>
        </p:blipFill>
        <p:spPr>
          <a:xfrm rot="20760000">
            <a:off x="2183759" y="2133857"/>
            <a:ext cx="8371090" cy="116053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68224" y="10588764"/>
            <a:ext cx="14916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Noto Sans S Chinese DemiLight"/>
                <a:ea typeface="Noto Sans S Chinese Regular"/>
              </a:rPr>
              <a:t>小组成员：潘峰立，毛彦凯，刘焯，吴侃真，杨弈骋</a:t>
            </a:r>
            <a:endParaRPr lang="zh-CN" altLang="en-US" sz="4000" dirty="0">
              <a:solidFill>
                <a:schemeClr val="bg1"/>
              </a:solidFill>
              <a:latin typeface="Noto Sans S Chinese DemiLight"/>
              <a:ea typeface="Noto Sans S Chinese Regula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15867485" cy="1247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其他</a:t>
            </a:r>
            <a:endParaRPr lang="zh-CN" altLang="en-US" sz="6000" b="0" i="0" u="none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27" name="文本"/>
          <p:cNvSpPr txBox="1"/>
          <p:nvPr/>
        </p:nvSpPr>
        <p:spPr>
          <a:xfrm>
            <a:off x="3446608" y="2504488"/>
            <a:ext cx="15811776" cy="81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4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2950" y="3322320"/>
            <a:ext cx="9142095" cy="36487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637770" y="3322320"/>
            <a:ext cx="10913110" cy="130492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/>
              <a:t>实时预约人数</a:t>
            </a:r>
            <a:endParaRPr lang="zh-CN" altLang="en-US" sz="5400"/>
          </a:p>
          <a:p>
            <a:r>
              <a:rPr lang="en-US" altLang="zh-CN" sz="4000"/>
              <a:t>	</a:t>
            </a:r>
            <a:r>
              <a:rPr lang="zh-CN" altLang="en-US" sz="4000"/>
              <a:t>通过存储引擎为</a:t>
            </a:r>
            <a:r>
              <a:rPr lang="en-US" altLang="zh-CN" sz="4000"/>
              <a:t>heap</a:t>
            </a:r>
            <a:r>
              <a:rPr lang="zh-CN" altLang="en-US" sz="4000"/>
              <a:t>的内存表维护</a:t>
            </a:r>
            <a:endParaRPr lang="zh-CN" altLang="en-US" sz="4000"/>
          </a:p>
          <a:p>
            <a:endParaRPr lang="zh-CN" altLang="en-US" sz="4000"/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/>
              <a:t>	</a:t>
            </a:r>
            <a:r>
              <a:rPr lang="zh-CN" altLang="en-US" sz="4000"/>
              <a:t>访问速度快</a:t>
            </a:r>
            <a:endParaRPr lang="zh-CN" altLang="en-US" sz="4000"/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/>
              <a:t>	</a:t>
            </a:r>
            <a:r>
              <a:rPr lang="zh-CN" altLang="en-US" sz="4000"/>
              <a:t>数据丢失可以通过预约表计算得出</a:t>
            </a:r>
            <a:endParaRPr lang="zh-CN" altLang="en-US" sz="4000"/>
          </a:p>
          <a:p>
            <a:pPr marL="571500" indent="-571500"/>
            <a:endParaRPr lang="zh-CN" altLang="en-US" sz="4000"/>
          </a:p>
          <a:p>
            <a:endParaRPr lang="zh-CN" altLang="en-US" sz="4000"/>
          </a:p>
          <a:p>
            <a:endParaRPr lang="zh-CN" altLang="en-US" sz="5400"/>
          </a:p>
          <a:p>
            <a:r>
              <a:rPr lang="zh-CN" altLang="en-US" sz="5400"/>
              <a:t>医生平均分数</a:t>
            </a:r>
            <a:endParaRPr lang="zh-CN" altLang="en-US" sz="5400"/>
          </a:p>
          <a:p>
            <a:r>
              <a:rPr lang="en-US" altLang="zh-CN" sz="4000"/>
              <a:t>	</a:t>
            </a:r>
            <a:r>
              <a:rPr lang="zh-CN" altLang="en-US" sz="4000"/>
              <a:t>每周一次、延迟更新</a:t>
            </a:r>
            <a:endParaRPr lang="zh-CN" altLang="en-US" sz="4000"/>
          </a:p>
          <a:p>
            <a:endParaRPr lang="zh-CN" altLang="en-US" sz="4000"/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/>
              <a:t>	</a:t>
            </a:r>
            <a:r>
              <a:rPr lang="zh-CN" altLang="en-US" sz="4000"/>
              <a:t>该数据对时效性要求不高</a:t>
            </a:r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  <a:p>
            <a:endParaRPr lang="zh-CN" altLang="en-US" sz="4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7902575"/>
            <a:ext cx="10530205" cy="237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91463"/>
            <a:ext cx="6614851" cy="8347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b="0" i="0" u="none" spc="350" dirty="0" err="1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测试过程及结果</a:t>
            </a:r>
            <a:endParaRPr lang="zh-CN" altLang="en-US" sz="7000" b="0" i="0" u="none" spc="350" dirty="0" err="1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5859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7056099" y="928496"/>
            <a:ext cx="3968063" cy="72008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测试过程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0"/>
            <a:ext cx="6882242" cy="13764485"/>
          </a:xfrm>
          <a:prstGeom prst="rect">
            <a:avLst/>
          </a:prstGeom>
        </p:spPr>
      </p:pic>
      <p:pic>
        <p:nvPicPr>
          <p:cNvPr id="2788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70470" y="0"/>
            <a:ext cx="1528363" cy="2568009"/>
          </a:xfrm>
          <a:prstGeom prst="rect">
            <a:avLst/>
          </a:prstGeom>
        </p:spPr>
      </p:pic>
      <p:pic>
        <p:nvPicPr>
          <p:cNvPr id="1206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5850" y="3331235"/>
            <a:ext cx="1334001" cy="1376694"/>
          </a:xfrm>
          <a:prstGeom prst="rect">
            <a:avLst/>
          </a:prstGeom>
        </p:spPr>
      </p:pic>
      <p:pic>
        <p:nvPicPr>
          <p:cNvPr id="1253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4017" y="3416277"/>
            <a:ext cx="1166080" cy="1213938"/>
          </a:xfrm>
          <a:prstGeom prst="rect">
            <a:avLst/>
          </a:prstGeom>
        </p:spPr>
      </p:pic>
      <p:sp>
        <p:nvSpPr>
          <p:cNvPr id="13003" name="文本"/>
          <p:cNvSpPr>
            <a:spLocks noGrp="1"/>
          </p:cNvSpPr>
          <p:nvPr>
            <p:ph type="ctrTitle"/>
          </p:nvPr>
        </p:nvSpPr>
        <p:spPr>
          <a:xfrm>
            <a:off x="8112922" y="3327398"/>
            <a:ext cx="1305919" cy="5605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50"/>
              </a:lnSpc>
            </a:pPr>
            <a:r>
              <a:rPr lang="zh-CN" altLang="en-US" sz="5790" b="0" i="0" u="none" spc="0" dirty="0">
                <a:ln w="110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06100" y="3269615"/>
            <a:ext cx="12416155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mysql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脚本生成数据：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病人预约数appointment 239万条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医生接诊安排doctor_schedule 24000条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科室接诊计划 dept_schedule 22000条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病人 patient 20000个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测试时使用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mysqlslap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模拟并发测试：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iteration=10，concurrency=100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对于每个函数过程均测试进行十次不同数据的测试，获取十组测试进行统计分析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2897485" y="928370"/>
            <a:ext cx="8126730" cy="720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优化前后结果对比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0"/>
            <a:ext cx="6882242" cy="13764485"/>
          </a:xfrm>
          <a:prstGeom prst="rect">
            <a:avLst/>
          </a:prstGeom>
        </p:spPr>
      </p:pic>
      <p:pic>
        <p:nvPicPr>
          <p:cNvPr id="2788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70470" y="0"/>
            <a:ext cx="1528363" cy="2568009"/>
          </a:xfrm>
          <a:prstGeom prst="rect">
            <a:avLst/>
          </a:prstGeom>
        </p:spPr>
      </p:pic>
      <p:pic>
        <p:nvPicPr>
          <p:cNvPr id="1206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5850" y="3331235"/>
            <a:ext cx="1334001" cy="1376694"/>
          </a:xfrm>
          <a:prstGeom prst="rect">
            <a:avLst/>
          </a:prstGeom>
        </p:spPr>
      </p:pic>
      <p:pic>
        <p:nvPicPr>
          <p:cNvPr id="1253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4017" y="3416277"/>
            <a:ext cx="1166080" cy="1213938"/>
          </a:xfrm>
          <a:prstGeom prst="rect">
            <a:avLst/>
          </a:prstGeom>
        </p:spPr>
      </p:pic>
      <p:sp>
        <p:nvSpPr>
          <p:cNvPr id="13003" name="文本"/>
          <p:cNvSpPr>
            <a:spLocks noGrp="1"/>
          </p:cNvSpPr>
          <p:nvPr>
            <p:ph type="ctrTitle"/>
          </p:nvPr>
        </p:nvSpPr>
        <p:spPr>
          <a:xfrm>
            <a:off x="8112922" y="3327398"/>
            <a:ext cx="1305919" cy="5605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50"/>
              </a:lnSpc>
            </a:pPr>
            <a:r>
              <a:rPr lang="zh-CN" altLang="en-US" sz="5790" b="0" i="0" u="none" spc="0" dirty="0">
                <a:ln w="110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23220" y="3148330"/>
            <a:ext cx="12416155" cy="124028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病人查询医生接诊安排：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查询速度为优化前的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70-80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倍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医生查询病人预约信息：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查询速度未有显著提升，查询时间减少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15%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左右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主要原因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优化前的查询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mysql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内部使用了外键作为索引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explain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分析这两者均用到了优化后添加的索引，使得访问的字段数明显降低。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添加病人预约：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写入速度约为优化前的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倍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分离过期数据与有效数据策略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，使得数据总量降低，无法进行非常直接的优化前后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对比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91463"/>
            <a:ext cx="6614851" cy="8347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en-US" sz="7000" b="0" i="0" u="none" spc="350" dirty="0" err="1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5</a:t>
            </a:r>
            <a:r>
              <a:rPr lang="zh-CN" altLang="en-US" sz="7000" b="0" i="0" u="none" spc="350" dirty="0" err="1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个功能函数</a:t>
            </a:r>
            <a:endParaRPr lang="zh-CN" altLang="en-US" sz="7000" b="0" i="0" u="none" spc="350" dirty="0" err="1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5859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9129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7355205" y="6472555"/>
            <a:ext cx="13571220" cy="18370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en-US" altLang="zh-CN" sz="5400" b="1" i="0" u="none" dirty="0" err="1">
                <a:solidFill>
                  <a:schemeClr val="bg1"/>
                </a:solidFill>
              </a:rPr>
              <a:t>get_appointment_infoBydoctor</a:t>
            </a:r>
            <a:br>
              <a:rPr lang="en-US" altLang="zh-CN" sz="5400" b="1" i="0" u="none" dirty="0" err="1">
                <a:solidFill>
                  <a:schemeClr val="bg1"/>
                </a:solidFill>
              </a:rPr>
            </a:br>
            <a:endParaRPr lang="zh-CN" altLang="en-US" sz="6600" b="0" i="0" u="none" spc="350" dirty="0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893809" y="405590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endParaRPr kumimoji="1" lang="en-US" altLang="zh-CN" sz="12500" b="0" i="0" u="none" spc="0" dirty="0">
              <a:ln w="23812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瓶颈</a:t>
            </a: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9847" y="3240628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3987" y="3424769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2807970" y="4123690"/>
            <a:ext cx="6111240" cy="23761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lang="zh-CN" altLang="en-US" sz="3200" b="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zh-CN" altLang="en-US" sz="320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IN语句导致的嵌套子查询</a:t>
            </a: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3215727" y="3240300"/>
            <a:ext cx="4440709" cy="5186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嵌套子查询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pic>
        <p:nvPicPr>
          <p:cNvPr id="7" name="图片 7"/>
          <p:cNvPicPr>
            <a:picLocks noChangeAspect="1"/>
          </p:cNvPicPr>
          <p:nvPr/>
        </p:nvPicPr>
        <p:blipFill>
          <a:blip r:embed="rId5"/>
          <a:srcRect r="1711" b="13105"/>
          <a:stretch>
            <a:fillRect/>
          </a:stretch>
        </p:blipFill>
        <p:spPr>
          <a:xfrm>
            <a:off x="5588000" y="5690870"/>
            <a:ext cx="18231485" cy="544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2" descr="IMG_256"/>
          <p:cNvPicPr>
            <a:picLocks noChangeAspect="1"/>
          </p:cNvPicPr>
          <p:nvPr/>
        </p:nvPicPr>
        <p:blipFill>
          <a:blip r:embed="rId6"/>
          <a:srcRect l="3562" r="5875"/>
          <a:stretch>
            <a:fillRect/>
          </a:stretch>
        </p:blipFill>
        <p:spPr>
          <a:xfrm>
            <a:off x="1894205" y="4849495"/>
            <a:ext cx="19803110" cy="18999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优化方法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022" y="3189193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162" y="3373334"/>
            <a:ext cx="913938" cy="913938"/>
          </a:xfrm>
          <a:prstGeom prst="rect">
            <a:avLst/>
          </a:prstGeom>
        </p:spPr>
      </p:pic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639060" y="3361690"/>
            <a:ext cx="6050915" cy="13100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嵌套</a:t>
            </a: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Arial" panose="020B0604020202020204" pitchFamily="34" charset="0"/>
                <a:ea typeface="Noto Sans S Chinese Regular" charset="-122"/>
                <a:cs typeface="Arial" panose="020B0604020202020204" pitchFamily="34" charset="0"/>
              </a:rPr>
              <a:t>→连接 </a:t>
            </a:r>
            <a:r>
              <a:rPr lang="en-US" altLang="zh-CN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Arial" panose="020B0604020202020204" pitchFamily="34" charset="0"/>
                <a:ea typeface="Noto Sans S Chinese Regular" charset="-122"/>
                <a:cs typeface="Arial" panose="020B0604020202020204" pitchFamily="34" charset="0"/>
              </a:rPr>
              <a:t>+ </a:t>
            </a: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Arial" panose="020B0604020202020204" pitchFamily="34" charset="0"/>
                <a:ea typeface="Noto Sans S Chinese Regular" charset="-122"/>
                <a:cs typeface="Arial" panose="020B0604020202020204" pitchFamily="34" charset="0"/>
              </a:rPr>
              <a:t>索引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Arial" panose="020B0604020202020204" pitchFamily="34" charset="0"/>
              <a:ea typeface="Noto Sans S Chinese Regular" charset="-122"/>
              <a:cs typeface="Arial" panose="020B0604020202020204" pitchFamily="34" charset="0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pic>
        <p:nvPicPr>
          <p:cNvPr id="17" name="图片 17"/>
          <p:cNvPicPr>
            <a:picLocks noChangeAspect="1"/>
          </p:cNvPicPr>
          <p:nvPr/>
        </p:nvPicPr>
        <p:blipFill>
          <a:blip r:embed="rId5"/>
          <a:srcRect r="6160" b="9533"/>
          <a:stretch>
            <a:fillRect/>
          </a:stretch>
        </p:blipFill>
        <p:spPr>
          <a:xfrm>
            <a:off x="7164070" y="4286885"/>
            <a:ext cx="17094200" cy="66281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"/>
          <p:cNvSpPr>
            <a:spLocks noGrp="1"/>
          </p:cNvSpPr>
          <p:nvPr/>
        </p:nvSpPr>
        <p:spPr>
          <a:xfrm rot="21599999">
            <a:off x="1052830" y="4286885"/>
            <a:ext cx="6111240" cy="2376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000"/>
              </a:lnSpc>
            </a:pP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  <a:p>
            <a:pPr algn="l">
              <a:lnSpc>
                <a:spcPts val="3000"/>
              </a:lnSpc>
            </a:pPr>
            <a:r>
              <a:rPr lang="zh-CN" altLang="en-US" sz="320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为appointment添加索引（doctor_id），与第二个查询中的WHERE匹配，加速SELECT操作</a:t>
            </a: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8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6435" y="3188970"/>
            <a:ext cx="16498570" cy="6704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测试过程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89" y="3201330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529" y="3385471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1551305" y="4023995"/>
            <a:ext cx="6525260" cy="4148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先创建一个view，里面包含了所有可能查询出结果的数据。从该view中抽取数据，反复调用该函数，多次测试求平均值。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Mysqlslap的参数设置：</a:t>
            </a: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iteration=10，</a:t>
            </a: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concurrency=100；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428875" y="3173730"/>
            <a:ext cx="664464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抽取数据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pic>
        <p:nvPicPr>
          <p:cNvPr id="19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925" y="6000115"/>
            <a:ext cx="15862935" cy="2334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36289" y="924305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性能对比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89" y="3201330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529" y="3385471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1551305" y="4023995"/>
            <a:ext cx="6543040" cy="2655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通过去掉一个最高分和最低分来统计平均值</a:t>
            </a:r>
            <a:b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这里只展示最终效果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428875" y="3173730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合理统计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sp>
        <p:nvSpPr>
          <p:cNvPr id="3" name="文本"/>
          <p:cNvSpPr>
            <a:spLocks noGrp="1"/>
          </p:cNvSpPr>
          <p:nvPr/>
        </p:nvSpPr>
        <p:spPr>
          <a:xfrm>
            <a:off x="8293735" y="1515745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优化前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8739505" y="2443480"/>
          <a:ext cx="11127105" cy="233807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709035"/>
                <a:gridCol w="3709035"/>
                <a:gridCol w="3709035"/>
              </a:tblGrid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平均时间/s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最短时间/s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最长时间</a:t>
                      </a:r>
                      <a:r>
                        <a:rPr lang="en-US" altLang="zh-CN" sz="3600">
                          <a:sym typeface="+mn-ea"/>
                        </a:rPr>
                        <a:t>/s</a:t>
                      </a:r>
                      <a:endParaRPr lang="en-US" altLang="zh-CN" sz="3600">
                        <a:sym typeface="+mn-ea"/>
                      </a:endParaRPr>
                    </a:p>
                  </a:txBody>
                  <a:tcPr/>
                </a:tc>
              </a:tr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0.264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0.039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1.147</a:t>
                      </a:r>
                      <a:endParaRPr lang="zh-CN" altLang="en-US" sz="3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"/>
          <p:cNvSpPr>
            <a:spLocks noGrp="1"/>
          </p:cNvSpPr>
          <p:nvPr/>
        </p:nvSpPr>
        <p:spPr>
          <a:xfrm>
            <a:off x="8293735" y="5092700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优化后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graphicFrame>
        <p:nvGraphicFramePr>
          <p:cNvPr id="9" name="表格 8"/>
          <p:cNvGraphicFramePr/>
          <p:nvPr>
            <p:custDataLst>
              <p:tags r:id="rId6"/>
            </p:custDataLst>
          </p:nvPr>
        </p:nvGraphicFramePr>
        <p:xfrm>
          <a:off x="8739505" y="6679565"/>
          <a:ext cx="11127105" cy="233807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709035"/>
                <a:gridCol w="3709035"/>
                <a:gridCol w="3709035"/>
              </a:tblGrid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平均时间/s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最短时间/s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最长时间</a:t>
                      </a:r>
                      <a:r>
                        <a:rPr lang="en-US" altLang="zh-CN" sz="3600">
                          <a:sym typeface="+mn-ea"/>
                        </a:rPr>
                        <a:t>/s</a:t>
                      </a:r>
                      <a:endParaRPr lang="en-US" altLang="zh-CN" sz="3600">
                        <a:sym typeface="+mn-ea"/>
                      </a:endParaRPr>
                    </a:p>
                  </a:txBody>
                  <a:tcPr/>
                </a:tc>
              </a:tr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0.233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0.047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1.17</a:t>
                      </a:r>
                      <a:endParaRPr lang="zh-CN" altLang="en-US" sz="36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20000"/>
          </a:blip>
          <a:stretch>
            <a:fillRect/>
          </a:stretch>
        </p:blipFill>
        <p:spPr>
          <a:xfrm>
            <a:off x="554058" y="466553"/>
            <a:ext cx="24944172" cy="14090821"/>
          </a:xfrm>
          <a:prstGeom prst="rect">
            <a:avLst/>
          </a:prstGeom>
        </p:spPr>
      </p:pic>
      <p:pic>
        <p:nvPicPr>
          <p:cNvPr id="934" name="Picture" descr="Picture"/>
          <p:cNvPicPr>
            <a:picLocks noChangeAspect="1"/>
          </p:cNvPicPr>
          <p:nvPr/>
        </p:nvPicPr>
        <p:blipFill>
          <a:blip r:embed="rId3" cstate="print">
            <a:alphaModFix amt="95000"/>
          </a:blip>
          <a:stretch>
            <a:fillRect/>
          </a:stretch>
        </p:blipFill>
        <p:spPr>
          <a:xfrm rot="18240000">
            <a:off x="5175049" y="-5336762"/>
            <a:ext cx="5982099" cy="16654709"/>
          </a:xfrm>
          <a:prstGeom prst="rect">
            <a:avLst/>
          </a:prstGeom>
        </p:spPr>
      </p:pic>
      <p:pic>
        <p:nvPicPr>
          <p:cNvPr id="1408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340000">
            <a:off x="9698830" y="-1360380"/>
            <a:ext cx="7829240" cy="11654892"/>
          </a:xfrm>
          <a:prstGeom prst="rect">
            <a:avLst/>
          </a:prstGeom>
        </p:spPr>
      </p:pic>
      <p:sp>
        <p:nvSpPr>
          <p:cNvPr id="1884" name="文本"/>
          <p:cNvSpPr>
            <a:spLocks noGrp="1"/>
          </p:cNvSpPr>
          <p:nvPr>
            <p:ph type="ctrTitle"/>
          </p:nvPr>
        </p:nvSpPr>
        <p:spPr>
          <a:xfrm>
            <a:off x="2158999" y="1992981"/>
            <a:ext cx="8033437" cy="1740788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665"/>
              </a:lnSpc>
            </a:pPr>
            <a:r>
              <a:rPr lang="zh-CN" altLang="en-US" sz="10155" b="0" i="0" u="none" spc="0" dirty="0">
                <a:ln w="6449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目录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037" name="Picture" descr="Picture"/>
          <p:cNvPicPr>
            <a:picLocks noChangeAspect="1"/>
          </p:cNvPicPr>
          <p:nvPr/>
        </p:nvPicPr>
        <p:blipFill>
          <a:blip r:embed="rId5" cstate="print">
            <a:alphaModFix amt="95000"/>
          </a:blip>
          <a:stretch>
            <a:fillRect/>
          </a:stretch>
        </p:blipFill>
        <p:spPr>
          <a:xfrm>
            <a:off x="2355031" y="1287760"/>
            <a:ext cx="7983455" cy="4300608"/>
          </a:xfrm>
          <a:prstGeom prst="rect">
            <a:avLst/>
          </a:prstGeom>
        </p:spPr>
      </p:pic>
      <p:pic>
        <p:nvPicPr>
          <p:cNvPr id="3504" name="Picture" descr="Picture"/>
          <p:cNvPicPr>
            <a:picLocks noChangeAspect="1"/>
          </p:cNvPicPr>
          <p:nvPr/>
        </p:nvPicPr>
        <p:blipFill>
          <a:blip r:embed="rId6" cstate="print">
            <a:alphaModFix amt="95000"/>
          </a:blip>
          <a:stretch>
            <a:fillRect/>
          </a:stretch>
        </p:blipFill>
        <p:spPr>
          <a:xfrm rot="20760000">
            <a:off x="999371" y="84823"/>
            <a:ext cx="7829240" cy="10854174"/>
          </a:xfrm>
          <a:prstGeom prst="rect">
            <a:avLst/>
          </a:prstGeom>
        </p:spPr>
      </p:pic>
      <p:sp>
        <p:nvSpPr>
          <p:cNvPr id="3981" name="文本"/>
          <p:cNvSpPr>
            <a:spLocks noGrp="1"/>
          </p:cNvSpPr>
          <p:nvPr>
            <p:ph type="ctrTitle"/>
          </p:nvPr>
        </p:nvSpPr>
        <p:spPr>
          <a:xfrm>
            <a:off x="2451099" y="3447795"/>
            <a:ext cx="8033437" cy="150820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9240"/>
              </a:lnSpc>
            </a:pPr>
            <a:r>
              <a:rPr lang="zh-CN" altLang="en-US" sz="8800" b="0" i="0" u="none" spc="0" dirty="0">
                <a:ln w="5588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content​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138" name="文本"/>
          <p:cNvSpPr>
            <a:spLocks noGrp="1"/>
          </p:cNvSpPr>
          <p:nvPr>
            <p:ph type="ctrTitle"/>
          </p:nvPr>
        </p:nvSpPr>
        <p:spPr>
          <a:xfrm>
            <a:off x="7173595" y="7465060"/>
            <a:ext cx="9140825" cy="12376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0"/>
              </a:lnSpc>
            </a:pPr>
            <a:r>
              <a:rPr kumimoji="1" lang="en-US" altLang="zh-CN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  <a:sym typeface="+mn-ea"/>
              </a:rPr>
              <a:t>1.</a:t>
            </a:r>
            <a:r>
              <a:rPr kumimoji="1" lang="zh-CN" altLang="en-US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  <a:sym typeface="+mn-ea"/>
              </a:rPr>
              <a:t>优化对象及</a:t>
            </a:r>
            <a:br>
              <a:rPr kumimoji="1" lang="zh-CN" altLang="en-US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  <a:sym typeface="+mn-ea"/>
              </a:rPr>
            </a:br>
            <a:r>
              <a:rPr kumimoji="1" lang="zh-CN" altLang="en-US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  <a:sym typeface="+mn-ea"/>
              </a:rPr>
              <a:t>性能瓶颈</a:t>
            </a:r>
            <a:r>
              <a:rPr kumimoji="1" lang="zh-CN" altLang="en-US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  <a:sym typeface="+mn-ea"/>
              </a:rPr>
              <a:t>分析</a:t>
            </a:r>
            <a:endParaRPr lang="zh-CN" altLang="en-US" sz="6000" b="0" i="0" u="none" spc="304" dirty="0">
              <a:ln w="11607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8511" name="文本"/>
          <p:cNvSpPr>
            <a:spLocks noGrp="1"/>
          </p:cNvSpPr>
          <p:nvPr>
            <p:ph type="ctrTitle"/>
          </p:nvPr>
        </p:nvSpPr>
        <p:spPr>
          <a:xfrm>
            <a:off x="9030970" y="10221595"/>
            <a:ext cx="6321425" cy="123761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0"/>
              </a:lnSpc>
            </a:pPr>
            <a:r>
              <a:rPr lang="en-US" altLang="zh-CN" sz="9600" b="0" i="0" u="none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2.</a:t>
            </a:r>
            <a:r>
              <a:rPr lang="zh-CN" altLang="en-US" sz="6095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  <a:sym typeface="+mn-ea"/>
              </a:rPr>
              <a:t>优化方法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1886" name="文本"/>
          <p:cNvSpPr>
            <a:spLocks noGrp="1"/>
          </p:cNvSpPr>
          <p:nvPr>
            <p:ph type="ctrTitle"/>
          </p:nvPr>
        </p:nvSpPr>
        <p:spPr>
          <a:xfrm>
            <a:off x="15076937" y="7465266"/>
            <a:ext cx="7956753" cy="123777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0"/>
              </a:lnSpc>
            </a:pPr>
            <a:r>
              <a:rPr lang="en-US" altLang="zh-CN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3.</a:t>
            </a:r>
            <a:r>
              <a:rPr lang="zh-CN" altLang="en-US" sz="6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测试过程及结果</a:t>
            </a:r>
            <a:endParaRPr lang="zh-CN" altLang="en-US" sz="6000" spc="350" dirty="0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5264" name="文本"/>
          <p:cNvSpPr>
            <a:spLocks noGrp="1"/>
          </p:cNvSpPr>
          <p:nvPr>
            <p:ph type="ctrTitle"/>
          </p:nvPr>
        </p:nvSpPr>
        <p:spPr>
          <a:xfrm>
            <a:off x="17321947" y="9722508"/>
            <a:ext cx="5408805" cy="123661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310"/>
              </a:lnSpc>
            </a:pPr>
            <a:r>
              <a:rPr lang="en-US" altLang="zh-CN" sz="6000" b="0" i="0" u="none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</a:t>
            </a:r>
            <a:r>
              <a:rPr lang="zh-CN" altLang="en-US" sz="6000" b="0" i="0" u="none" spc="304" dirty="0">
                <a:ln w="11607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具体细节</a:t>
            </a:r>
            <a:endParaRPr lang="zh-CN" altLang="en-US" sz="6000" b="0" i="0" u="none" spc="304" dirty="0">
              <a:ln w="11607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36289" y="924305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分析结论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89" y="3201330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529" y="3385471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1806575" y="4023995"/>
            <a:ext cx="6287770" cy="26555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在优化前，自动使用了外键的索引FK_appointment_and_appointment_unit。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428875" y="3173730"/>
            <a:ext cx="5058410" cy="9918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默认的外键索引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pic>
        <p:nvPicPr>
          <p:cNvPr id="20" name="图片 20"/>
          <p:cNvPicPr>
            <a:picLocks noChangeAspect="1"/>
          </p:cNvPicPr>
          <p:nvPr/>
        </p:nvPicPr>
        <p:blipFill>
          <a:blip r:embed="rId5"/>
          <a:srcRect r="35577"/>
          <a:stretch>
            <a:fillRect/>
          </a:stretch>
        </p:blipFill>
        <p:spPr>
          <a:xfrm>
            <a:off x="7966710" y="2392680"/>
            <a:ext cx="16289655" cy="289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"/>
          <p:cNvSpPr>
            <a:spLocks noGrp="1"/>
          </p:cNvSpPr>
          <p:nvPr/>
        </p:nvSpPr>
        <p:spPr>
          <a:xfrm>
            <a:off x="8293735" y="1515745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优化前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8094345" y="5638800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优化后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9" name="图片 29"/>
          <p:cNvPicPr>
            <a:picLocks noChangeAspect="1"/>
          </p:cNvPicPr>
          <p:nvPr/>
        </p:nvPicPr>
        <p:blipFill>
          <a:blip r:embed="rId6"/>
          <a:srcRect r="36283"/>
          <a:stretch>
            <a:fillRect/>
          </a:stretch>
        </p:blipFill>
        <p:spPr>
          <a:xfrm>
            <a:off x="8258810" y="6367780"/>
            <a:ext cx="15704820" cy="194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图片 32"/>
          <p:cNvPicPr>
            <a:picLocks noChangeAspect="1"/>
          </p:cNvPicPr>
          <p:nvPr/>
        </p:nvPicPr>
        <p:blipFill>
          <a:blip r:embed="rId7"/>
          <a:srcRect r="38862"/>
          <a:stretch>
            <a:fillRect/>
          </a:stretch>
        </p:blipFill>
        <p:spPr>
          <a:xfrm>
            <a:off x="8258810" y="8455660"/>
            <a:ext cx="15834995" cy="215836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箭头: 下 15"/>
          <p:cNvSpPr/>
          <p:nvPr/>
        </p:nvSpPr>
        <p:spPr>
          <a:xfrm rot="20309304">
            <a:off x="21043265" y="4410710"/>
            <a:ext cx="243840" cy="4895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9129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8623935" y="6126480"/>
            <a:ext cx="13571220" cy="18370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en-US" altLang="zh-CN" sz="5400" b="1" i="0" u="none" dirty="0" err="1">
                <a:solidFill>
                  <a:schemeClr val="bg1"/>
                </a:solidFill>
              </a:rPr>
              <a:t>get_appointment_num</a:t>
            </a:r>
            <a:br>
              <a:rPr lang="en-US" altLang="zh-CN" sz="5400" b="1" i="0" u="none" dirty="0" err="1">
                <a:solidFill>
                  <a:schemeClr val="bg1"/>
                </a:solidFill>
              </a:rPr>
            </a:br>
            <a:endParaRPr lang="zh-CN" altLang="en-US" sz="6600" b="0" i="0" u="none" spc="350" dirty="0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893809" y="4055903"/>
            <a:ext cx="3052646" cy="120808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en-US" altLang="zh-CN" sz="12500" b="0" i="0" u="none" spc="0" dirty="0">
              <a:ln w="23812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瓶颈</a:t>
            </a: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99967" y="3240628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84107" y="3424769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2498090" y="4123690"/>
            <a:ext cx="6111240" cy="237617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lang="zh-CN" altLang="en-US" sz="3200" b="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en-US" altLang="zh-CN" sz="320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	</a:t>
            </a:r>
            <a:r>
              <a:rPr lang="zh-CN" altLang="en-US" sz="320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Innodb在查询count（*）的时候不像MyIsam一样有一个特殊的文件保存着该信息，需要每次都去全表查询一次，显然，这种高昂的代价不是我们想要的。</a:t>
            </a: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905847" y="3240300"/>
            <a:ext cx="4440709" cy="51862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全表查询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5"/>
          <a:srcRect r="67993" b="55872"/>
          <a:stretch>
            <a:fillRect/>
          </a:stretch>
        </p:blipFill>
        <p:spPr>
          <a:xfrm>
            <a:off x="9470390" y="3240405"/>
            <a:ext cx="11202035" cy="203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5"/>
          <a:srcRect t="46514" r="35057"/>
          <a:stretch>
            <a:fillRect/>
          </a:stretch>
        </p:blipFill>
        <p:spPr>
          <a:xfrm>
            <a:off x="727710" y="6964680"/>
            <a:ext cx="16619855" cy="179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rcRect l="64653" t="42385"/>
          <a:stretch>
            <a:fillRect/>
          </a:stretch>
        </p:blipFill>
        <p:spPr>
          <a:xfrm>
            <a:off x="17231995" y="6964680"/>
            <a:ext cx="8256270" cy="176911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箭头: 下 15"/>
          <p:cNvSpPr/>
          <p:nvPr/>
        </p:nvSpPr>
        <p:spPr>
          <a:xfrm flipH="1">
            <a:off x="14454505" y="5108575"/>
            <a:ext cx="908050" cy="2416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优化方法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78022" y="3189193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62162" y="3373334"/>
            <a:ext cx="913938" cy="913938"/>
          </a:xfrm>
          <a:prstGeom prst="rect">
            <a:avLst/>
          </a:prstGeom>
        </p:spPr>
      </p:pic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639060" y="3361690"/>
            <a:ext cx="6050915" cy="13100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en-US" altLang="zh-CN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Heap</a:t>
            </a: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内存表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sp>
        <p:nvSpPr>
          <p:cNvPr id="3" name="文本"/>
          <p:cNvSpPr>
            <a:spLocks noGrp="1"/>
          </p:cNvSpPr>
          <p:nvPr/>
        </p:nvSpPr>
        <p:spPr>
          <a:xfrm rot="21599999">
            <a:off x="1052830" y="4286885"/>
            <a:ext cx="7512685" cy="31959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000"/>
              </a:lnSpc>
            </a:pP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  <a:p>
            <a:pPr algn="l">
              <a:lnSpc>
                <a:spcPts val="3000"/>
              </a:lnSpc>
            </a:pPr>
            <a:r>
              <a:rPr lang="zh-CN" altLang="en-US" sz="3200" i="0" u="none" spc="214" dirty="0"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建立了一个属性为(doctor_schedule_id,people_count)的heap表，直接存储该条医生接诊安排，加快访问速度，并且再插入预约信息时进行维护。</a:t>
            </a:r>
            <a:endParaRPr lang="zh-CN" altLang="en-US" sz="3200" i="0" u="none" spc="214" dirty="0"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6" name="图片 1" descr="IMG_256"/>
          <p:cNvPicPr>
            <a:picLocks noChangeAspect="1"/>
          </p:cNvPicPr>
          <p:nvPr/>
        </p:nvPicPr>
        <p:blipFill>
          <a:blip r:embed="rId5"/>
          <a:srcRect t="1551" r="42149"/>
          <a:stretch>
            <a:fillRect/>
          </a:stretch>
        </p:blipFill>
        <p:spPr>
          <a:xfrm>
            <a:off x="9567545" y="2766695"/>
            <a:ext cx="10439400" cy="62363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性能测试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2389" y="3201330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6529" y="3385471"/>
            <a:ext cx="913938" cy="913938"/>
          </a:xfrm>
          <a:prstGeom prst="rect">
            <a:avLst/>
          </a:prstGeom>
        </p:spPr>
      </p:pic>
      <p:sp>
        <p:nvSpPr>
          <p:cNvPr id="3728" name="文本"/>
          <p:cNvSpPr>
            <a:spLocks noGrp="1"/>
          </p:cNvSpPr>
          <p:nvPr>
            <p:ph type="ctrTitle"/>
          </p:nvPr>
        </p:nvSpPr>
        <p:spPr>
          <a:xfrm rot="21599999">
            <a:off x="1551305" y="4023995"/>
            <a:ext cx="6525260" cy="414845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00"/>
              </a:lnSpc>
            </a:pP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直接从appointment表里面提取测试数据。由于该操作是一个单select操作的函数，故不用调用的方式，而直接测试SELECT 语句。</a:t>
            </a:r>
            <a:b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b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Mysqlslap的参数设置：</a:t>
            </a:r>
            <a:r>
              <a:rPr kumimoji="1" 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iteration=10，</a:t>
            </a:r>
            <a:b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concurrency=100；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2428875" y="3173730"/>
            <a:ext cx="664464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抽取数据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  <p:sp>
        <p:nvSpPr>
          <p:cNvPr id="3" name="文本"/>
          <p:cNvSpPr>
            <a:spLocks noGrp="1"/>
          </p:cNvSpPr>
          <p:nvPr/>
        </p:nvSpPr>
        <p:spPr>
          <a:xfrm>
            <a:off x="8293735" y="1515745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优化前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graphicFrame>
        <p:nvGraphicFramePr>
          <p:cNvPr id="5" name="表格 4"/>
          <p:cNvGraphicFramePr/>
          <p:nvPr>
            <p:custDataLst>
              <p:tags r:id="rId5"/>
            </p:custDataLst>
          </p:nvPr>
        </p:nvGraphicFramePr>
        <p:xfrm>
          <a:off x="8739505" y="2443480"/>
          <a:ext cx="11127105" cy="233807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709035"/>
                <a:gridCol w="3709035"/>
                <a:gridCol w="3709035"/>
              </a:tblGrid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平均时间/s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最短时间/s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>
                          <a:sym typeface="+mn-ea"/>
                        </a:rPr>
                        <a:t>最长时间</a:t>
                      </a:r>
                      <a:r>
                        <a:rPr lang="en-US" altLang="zh-CN" sz="3600">
                          <a:sym typeface="+mn-ea"/>
                        </a:rPr>
                        <a:t>/s</a:t>
                      </a:r>
                      <a:endParaRPr lang="en-US" altLang="zh-CN" sz="3600">
                        <a:sym typeface="+mn-ea"/>
                      </a:endParaRPr>
                    </a:p>
                  </a:txBody>
                  <a:tcPr/>
                </a:tc>
              </a:tr>
              <a:tr h="1169035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0.18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0.019</a:t>
                      </a:r>
                      <a:endParaRPr lang="zh-CN" altLang="en-US" sz="36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3600"/>
                        <a:t>0.019</a:t>
                      </a:r>
                      <a:endParaRPr lang="zh-CN" altLang="en-US" sz="36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"/>
          <p:cNvSpPr>
            <a:spLocks noGrp="1"/>
          </p:cNvSpPr>
          <p:nvPr/>
        </p:nvSpPr>
        <p:spPr>
          <a:xfrm rot="21599999">
            <a:off x="9073515" y="4781550"/>
            <a:ext cx="8964930" cy="2838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000"/>
              </a:lnSpc>
            </a:pP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en-US" altLang="zh-CN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	</a:t>
            </a: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需要说明的是，当只有一个用户（即c=1）的时候，查询的时间很短，在1ms左右。而大量并发让全表查询的缺点充分暴露，高代价的积累最终导致了查询时间变慢，所以需要进行优化。</a:t>
            </a:r>
            <a:endParaRPr kumimoji="1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 algn="l">
              <a:lnSpc>
                <a:spcPts val="3000"/>
              </a:lnSpc>
            </a:pPr>
            <a: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该函数会之后在get_doctor_schedule（）里面被调用，进而拉低病人查询医生的速度。</a:t>
            </a:r>
            <a:br>
              <a:rPr kumimoji="1" lang="zh-CN" altLang="en-US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6" name="文本"/>
          <p:cNvSpPr>
            <a:spLocks noGrp="1"/>
          </p:cNvSpPr>
          <p:nvPr/>
        </p:nvSpPr>
        <p:spPr>
          <a:xfrm>
            <a:off x="8076565" y="8172450"/>
            <a:ext cx="3001010" cy="5187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5700"/>
              </a:lnSpc>
            </a:pPr>
            <a:r>
              <a:rPr lang="zh-CN" altLang="en-US" sz="4385" b="0" i="0" u="none" spc="219" dirty="0">
                <a:ln w="8355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优化后</a:t>
            </a: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7" name="文本"/>
          <p:cNvSpPr>
            <a:spLocks noGrp="1"/>
          </p:cNvSpPr>
          <p:nvPr/>
        </p:nvSpPr>
        <p:spPr>
          <a:xfrm rot="21599999">
            <a:off x="9606915" y="8973820"/>
            <a:ext cx="10259695" cy="41484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ts val="3000"/>
              </a:lnSpc>
            </a:pPr>
            <a:r>
              <a:rPr kumimoji="1" sz="320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由于优化后我们取消了该函数，所以优化效果请参见get_doctor_schedule、add_appointment的优化结果。</a:t>
            </a:r>
            <a:endParaRPr kumimoji="1" sz="3200" spc="214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8400"/>
              </a:lnSpc>
            </a:pPr>
            <a:r>
              <a:rPr lang="en-US" altLang="zh-CN" dirty="0" err="1">
                <a:solidFill>
                  <a:schemeClr val="bg1"/>
                </a:solidFill>
              </a:rPr>
              <a:t>get_doctor_schedule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3</a:t>
            </a:r>
            <a:endParaRPr kumimoji="1" lang="en-US" altLang="zh-CN" sz="12500" b="0" i="0" u="none" spc="0" dirty="0">
              <a:ln w="23812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问题分析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60" y="5461280"/>
            <a:ext cx="20527432" cy="3393554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63594" y="8610756"/>
            <a:ext cx="1577022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ea typeface="Noto Sans S Chinese Regular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瓶颈：</a:t>
            </a:r>
            <a:r>
              <a:rPr lang="en-US" altLang="zh-CN" sz="4000" dirty="0" err="1">
                <a:ea typeface="Noto Sans S Chinese Regular"/>
                <a:sym typeface="+mn-ea"/>
              </a:rPr>
              <a:t>dept_schedule</a:t>
            </a:r>
            <a:r>
              <a:rPr lang="en-US" altLang="zh-CN" sz="4000" dirty="0">
                <a:ea typeface="Noto Sans S Chinese Regular"/>
                <a:sym typeface="+mn-ea"/>
              </a:rPr>
              <a:t> </a:t>
            </a:r>
            <a:r>
              <a:rPr lang="zh-CN" altLang="en-US" sz="4000" dirty="0">
                <a:ea typeface="Noto Sans S Chinese Regular"/>
                <a:sym typeface="+mn-ea"/>
              </a:rPr>
              <a:t>表查询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该查询由主键和外键进行全扫描，涉及到大量的行数，效率较低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查询嵌套函数调用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600" dirty="0">
                <a:ea typeface="Noto Sans S Chinese Regular"/>
                <a:sym typeface="+mn-ea"/>
              </a:rPr>
              <a:t>每行</a:t>
            </a:r>
            <a:r>
              <a:rPr lang="en-US" altLang="zh-CN" sz="3600" dirty="0" err="1">
                <a:ea typeface="Noto Sans S Chinese Regular"/>
                <a:sym typeface="+mn-ea"/>
              </a:rPr>
              <a:t>doctor_schedule_id</a:t>
            </a:r>
            <a:r>
              <a:rPr lang="zh-CN" altLang="en-US" sz="3600" dirty="0">
                <a:ea typeface="Noto Sans S Chinese Regular"/>
                <a:sym typeface="+mn-ea"/>
              </a:rPr>
              <a:t>调用了函数</a:t>
            </a:r>
            <a:endParaRPr lang="en-US" altLang="zh-CN" sz="3600" dirty="0">
              <a:ea typeface="Noto Sans S Chinese Regular"/>
              <a:sym typeface="+mn-ea"/>
            </a:endParaRPr>
          </a:p>
          <a:p>
            <a:r>
              <a:rPr lang="en-US" altLang="zh-CN" sz="4000" dirty="0">
                <a:ea typeface="Noto Sans S Chinese Regular"/>
                <a:sym typeface="+mn-ea"/>
              </a:rPr>
              <a:t>     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en-US" altLang="zh-CN" sz="4000" dirty="0">
                <a:ea typeface="Noto Sans S Chinese Regular"/>
                <a:sym typeface="+mn-ea"/>
              </a:rPr>
              <a:t>          </a:t>
            </a:r>
            <a:endParaRPr lang="en-US" altLang="zh-CN" sz="4000" dirty="0">
              <a:ea typeface="Noto Sans S Chinese Regular"/>
            </a:endParaRPr>
          </a:p>
          <a:p>
            <a:endParaRPr lang="en-US" altLang="zh-CN" sz="4000" dirty="0" err="1">
              <a:ea typeface="Noto Sans S Chinese Regular"/>
            </a:endParaRPr>
          </a:p>
          <a:p>
            <a:pPr marL="571500" indent="-571500"/>
            <a:endParaRPr lang="en-US" altLang="zh-CN" sz="4000" dirty="0">
              <a:ea typeface="Noto Sans S Chinese Regular"/>
            </a:endParaRPr>
          </a:p>
          <a:p>
            <a:endParaRPr lang="en-US" altLang="zh-CN" sz="4000" dirty="0">
              <a:ea typeface="Noto Sans S Chinese Regular"/>
            </a:endParaRPr>
          </a:p>
          <a:p>
            <a:endParaRPr lang="zh-CN" altLang="en-US" sz="4000" dirty="0">
              <a:ea typeface="Noto Sans S Chinese Regular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594" y="3120689"/>
            <a:ext cx="19625964" cy="14990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优化方法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9354" y="9507858"/>
            <a:ext cx="1577022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添加索引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在</a:t>
            </a:r>
            <a:r>
              <a:rPr lang="en-US" altLang="zh-CN" sz="3200" dirty="0" err="1">
                <a:ea typeface="Noto Sans S Chinese Regular"/>
                <a:sym typeface="+mn-ea"/>
              </a:rPr>
              <a:t>dept_schedule</a:t>
            </a:r>
            <a:r>
              <a:rPr lang="zh-CN" altLang="en-US" sz="3200" dirty="0">
                <a:ea typeface="Noto Sans S Chinese Regular"/>
                <a:sym typeface="+mn-ea"/>
              </a:rPr>
              <a:t>中添加组合索引</a:t>
            </a:r>
            <a:r>
              <a:rPr lang="en-US" altLang="zh-CN" sz="3200" dirty="0">
                <a:ea typeface="Noto Sans S Chinese Regular"/>
                <a:sym typeface="+mn-ea"/>
              </a:rPr>
              <a:t>(</a:t>
            </a:r>
            <a:r>
              <a:rPr lang="en-US" altLang="zh-CN" sz="3200" dirty="0" err="1">
                <a:ea typeface="Noto Sans S Chinese Regular"/>
                <a:sym typeface="+mn-ea"/>
              </a:rPr>
              <a:t>dept_name,date,time_slot_id</a:t>
            </a:r>
            <a:r>
              <a:rPr lang="en-US" altLang="zh-CN" sz="3200" dirty="0">
                <a:ea typeface="Noto Sans S Chinese Regular"/>
                <a:sym typeface="+mn-ea"/>
              </a:rPr>
              <a:t>)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在</a:t>
            </a:r>
            <a:r>
              <a:rPr lang="en-US" altLang="zh-CN" sz="3200" dirty="0" err="1">
                <a:ea typeface="Noto Sans S Chinese Regular"/>
                <a:sym typeface="+mn-ea"/>
              </a:rPr>
              <a:t>doctor_schedule</a:t>
            </a:r>
            <a:r>
              <a:rPr lang="en-US" altLang="zh-CN" sz="3200" dirty="0">
                <a:ea typeface="Noto Sans S Chinese Regular"/>
                <a:sym typeface="+mn-ea"/>
              </a:rPr>
              <a:t> </a:t>
            </a:r>
            <a:r>
              <a:rPr lang="zh-CN" altLang="en-US" sz="3200" dirty="0">
                <a:ea typeface="Noto Sans S Chinese Regular"/>
                <a:sym typeface="+mn-ea"/>
              </a:rPr>
              <a:t>中添加索引（</a:t>
            </a:r>
            <a:r>
              <a:rPr lang="en-US" altLang="zh-CN" sz="3200" dirty="0" err="1">
                <a:ea typeface="Noto Sans S Chinese Regular"/>
                <a:sym typeface="+mn-ea"/>
              </a:rPr>
              <a:t>dept_schedule_id</a:t>
            </a:r>
            <a:r>
              <a:rPr lang="zh-CN" altLang="en-US" sz="3200" dirty="0">
                <a:ea typeface="Noto Sans S Chinese Regular"/>
                <a:sym typeface="+mn-ea"/>
              </a:rPr>
              <a:t>）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去除了</a:t>
            </a:r>
            <a:r>
              <a:rPr lang="en-US" altLang="zh-CN" sz="4000" dirty="0" err="1">
                <a:ea typeface="Noto Sans S Chinese Regular"/>
                <a:sym typeface="+mn-ea"/>
              </a:rPr>
              <a:t>doctor_schedule</a:t>
            </a:r>
            <a:r>
              <a:rPr lang="zh-CN" altLang="en-US" sz="4000" dirty="0">
                <a:ea typeface="Noto Sans S Chinese Regular"/>
                <a:sym typeface="+mn-ea"/>
              </a:rPr>
              <a:t>表中函数调用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建立</a:t>
            </a:r>
            <a:r>
              <a:rPr lang="en-US" altLang="zh-CN" sz="3200" dirty="0">
                <a:ea typeface="Noto Sans S Chinese Regular"/>
                <a:sym typeface="+mn-ea"/>
              </a:rPr>
              <a:t>heap</a:t>
            </a:r>
            <a:r>
              <a:rPr lang="zh-CN" altLang="en-US" sz="3200" dirty="0">
                <a:ea typeface="Noto Sans S Chinese Regular"/>
                <a:sym typeface="+mn-ea"/>
              </a:rPr>
              <a:t>表，直接存储该条医生接诊安排，加快访问速度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54" y="2076122"/>
            <a:ext cx="16916977" cy="7431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性能测试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15007" y="2723263"/>
            <a:ext cx="157702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ea typeface="Noto Sans S Chinese Regular"/>
                <a:sym typeface="+mn-ea"/>
              </a:rPr>
              <a:t>Explain</a:t>
            </a:r>
            <a:r>
              <a:rPr lang="zh-CN" altLang="en-US" sz="4000" dirty="0">
                <a:ea typeface="Noto Sans S Chinese Regular"/>
                <a:sym typeface="+mn-ea"/>
              </a:rPr>
              <a:t>命令：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4000" dirty="0">
                <a:ea typeface="Noto Sans S Chinese Regular"/>
                <a:sym typeface="+mn-ea"/>
              </a:rPr>
              <a:t>优化前：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097" y="4682526"/>
            <a:ext cx="20533108" cy="33957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07" y="9448761"/>
            <a:ext cx="22311589" cy="3395766"/>
          </a:xfrm>
          <a:prstGeom prst="rect">
            <a:avLst/>
          </a:prstGeom>
        </p:spPr>
      </p:pic>
      <p:sp>
        <p:nvSpPr>
          <p:cNvPr id="11" name="文本"/>
          <p:cNvSpPr txBox="1"/>
          <p:nvPr/>
        </p:nvSpPr>
        <p:spPr>
          <a:xfrm>
            <a:off x="1551097" y="8216164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7200"/>
              </a:lnSpc>
            </a:pPr>
            <a:r>
              <a:rPr kumimoji="1" lang="zh-CN" altLang="en-US" sz="4000" dirty="0">
                <a:solidFill>
                  <a:srgbClr val="000000"/>
                </a:solidFill>
              </a:rPr>
              <a:t>优化后：</a:t>
            </a:r>
            <a:endParaRPr kumimoji="1" lang="zh-CN" altLang="en-US" sz="4000" dirty="0">
              <a:solidFill>
                <a:srgbClr val="000000"/>
              </a:solidFill>
            </a:endParaRPr>
          </a:p>
        </p:txBody>
      </p:sp>
      <p:sp>
        <p:nvSpPr>
          <p:cNvPr id="16" name="箭头: 下 15"/>
          <p:cNvSpPr/>
          <p:nvPr/>
        </p:nvSpPr>
        <p:spPr>
          <a:xfrm rot="20129305">
            <a:off x="17734781" y="6212993"/>
            <a:ext cx="204758" cy="42632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1211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性能测试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750" y="4284292"/>
            <a:ext cx="11382052" cy="84254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2212" y="4284292"/>
            <a:ext cx="11047948" cy="82588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55802" y="2714632"/>
            <a:ext cx="11047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/>
              <a:t>mysqlslap</a:t>
            </a:r>
            <a:r>
              <a:rPr lang="en-US" altLang="zh-CN" sz="4800" dirty="0"/>
              <a:t>:</a:t>
            </a:r>
            <a:endParaRPr lang="en-US" altLang="zh-CN" sz="4800" dirty="0"/>
          </a:p>
          <a:p>
            <a:r>
              <a:rPr lang="zh-CN" altLang="en-US" sz="4000" dirty="0"/>
              <a:t>平均时间优化七倍左右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kumimoji="1" lang="zh-CN" altLang="en-US" sz="7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优化对象及性能瓶颈</a:t>
            </a:r>
            <a:r>
              <a:rPr kumimoji="1" lang="zh-CN" altLang="en-US" sz="7000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分析</a:t>
            </a:r>
            <a:endParaRPr kumimoji="1" lang="zh-CN" altLang="en-US" sz="7000" spc="350" dirty="0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1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8400"/>
              </a:lnSpc>
            </a:pPr>
            <a:r>
              <a:rPr lang="en-US" altLang="zh-CN" sz="5400" b="1" dirty="0" err="1">
                <a:solidFill>
                  <a:schemeClr val="bg1"/>
                </a:solidFill>
              </a:rPr>
              <a:t>add_appointment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4.4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问题分析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83534" y="7319775"/>
            <a:ext cx="15770226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ea typeface="Noto Sans S Chinese Regular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聚集函数</a:t>
            </a:r>
            <a:r>
              <a:rPr lang="en-US" altLang="zh-CN" sz="4000" dirty="0">
                <a:ea typeface="Noto Sans S Chinese Regular"/>
                <a:sym typeface="+mn-ea"/>
              </a:rPr>
              <a:t>count</a:t>
            </a:r>
            <a:r>
              <a:rPr lang="zh-CN" altLang="en-US" sz="4000" dirty="0">
                <a:ea typeface="Noto Sans S Chinese Regular"/>
                <a:sym typeface="+mn-ea"/>
              </a:rPr>
              <a:t>调用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600" dirty="0">
                <a:ea typeface="Noto Sans S Chinese Regular"/>
                <a:sym typeface="+mn-ea"/>
              </a:rPr>
              <a:t>优化前在插入预约信息时，要调用聚集函数</a:t>
            </a:r>
            <a:r>
              <a:rPr lang="en-US" altLang="zh-CN" sz="3600" dirty="0">
                <a:ea typeface="Noto Sans S Chinese Regular"/>
                <a:sym typeface="+mn-ea"/>
              </a:rPr>
              <a:t>count</a:t>
            </a:r>
            <a:r>
              <a:rPr lang="zh-CN" altLang="en-US" sz="3600" dirty="0">
                <a:ea typeface="Noto Sans S Chinese Regular"/>
                <a:sym typeface="+mn-ea"/>
              </a:rPr>
              <a:t>，取得该医生接诊安排的实时预约人数，判断是否超过最大预约人数，考虑是否能避免每次插入调用聚集函数的开销。</a:t>
            </a:r>
            <a:endParaRPr lang="en-US" altLang="zh-CN" sz="3600" dirty="0">
              <a:ea typeface="Noto Sans S Chinese Regular"/>
              <a:sym typeface="+mn-ea"/>
            </a:endParaRPr>
          </a:p>
          <a:p>
            <a:r>
              <a:rPr lang="en-US" altLang="zh-CN" sz="4000" dirty="0">
                <a:ea typeface="Noto Sans S Chinese Regular"/>
                <a:sym typeface="+mn-ea"/>
              </a:rPr>
              <a:t>     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en-US" altLang="zh-CN" sz="4000" dirty="0">
                <a:ea typeface="Noto Sans S Chinese Regular"/>
                <a:sym typeface="+mn-ea"/>
              </a:rPr>
              <a:t>          </a:t>
            </a:r>
            <a:endParaRPr lang="en-US" altLang="zh-CN" sz="4000" dirty="0">
              <a:ea typeface="Noto Sans S Chinese Regular"/>
            </a:endParaRPr>
          </a:p>
          <a:p>
            <a:endParaRPr lang="en-US" altLang="zh-CN" sz="4000" dirty="0" err="1">
              <a:ea typeface="Noto Sans S Chinese Regular"/>
            </a:endParaRPr>
          </a:p>
          <a:p>
            <a:pPr marL="571500" indent="-571500"/>
            <a:endParaRPr lang="en-US" altLang="zh-CN" sz="4000" dirty="0">
              <a:ea typeface="Noto Sans S Chinese Regular"/>
            </a:endParaRPr>
          </a:p>
          <a:p>
            <a:endParaRPr lang="en-US" altLang="zh-CN" sz="4000" dirty="0">
              <a:ea typeface="Noto Sans S Chinese Regular"/>
            </a:endParaRPr>
          </a:p>
          <a:p>
            <a:endParaRPr lang="zh-CN" altLang="en-US" sz="4000" dirty="0">
              <a:ea typeface="Noto Sans S Chinese Regular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132" y="3244334"/>
            <a:ext cx="20827948" cy="3132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优化方法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79460" y="8830913"/>
            <a:ext cx="157702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利用内存表，提高效率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600" dirty="0">
                <a:ea typeface="Noto Sans S Chinese Regular"/>
                <a:sym typeface="+mn-ea"/>
              </a:rPr>
              <a:t>每次获取实时预约人数通过内存表</a:t>
            </a:r>
            <a:r>
              <a:rPr lang="en-US" altLang="zh-CN" sz="3600" dirty="0" err="1">
                <a:ea typeface="Noto Sans S Chinese Regular"/>
                <a:sym typeface="+mn-ea"/>
              </a:rPr>
              <a:t>schedule_people_realtime</a:t>
            </a:r>
            <a:r>
              <a:rPr lang="zh-CN" altLang="en-US" sz="3600" dirty="0">
                <a:ea typeface="Noto Sans S Chinese Regular"/>
                <a:sym typeface="+mn-ea"/>
              </a:rPr>
              <a:t>，提高效率，并在插入完成后更新</a:t>
            </a:r>
            <a:r>
              <a:rPr lang="en-US" altLang="zh-CN" sz="3600" dirty="0" err="1">
                <a:ea typeface="Noto Sans S Chinese Regular"/>
                <a:sym typeface="+mn-ea"/>
              </a:rPr>
              <a:t>schedule_people_realtime</a:t>
            </a:r>
            <a:r>
              <a:rPr lang="zh-CN" altLang="en-US" sz="3600" dirty="0">
                <a:ea typeface="Noto Sans S Chinese Regular"/>
                <a:sym typeface="+mn-ea"/>
              </a:rPr>
              <a:t>中相应实时预约人数</a:t>
            </a:r>
            <a:endParaRPr lang="en-US" altLang="zh-CN" sz="36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添加索引，加速查询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460" y="3053816"/>
            <a:ext cx="20648990" cy="4973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1211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性能测试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5802" y="2714632"/>
            <a:ext cx="1104794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/>
              <a:t>mysqlslap</a:t>
            </a:r>
            <a:r>
              <a:rPr lang="en-US" altLang="zh-CN" sz="4800" dirty="0"/>
              <a:t>:</a:t>
            </a:r>
            <a:endParaRPr lang="en-US" altLang="zh-CN" sz="4800" dirty="0"/>
          </a:p>
          <a:p>
            <a:r>
              <a:rPr lang="zh-CN" altLang="en-US" sz="4000" dirty="0"/>
              <a:t>平均时间优化两倍左右</a:t>
            </a:r>
            <a:endParaRPr lang="zh-CN" altLang="en-US" sz="4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801" y="4478628"/>
            <a:ext cx="10494781" cy="7934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0802" y="4478628"/>
            <a:ext cx="10494781" cy="79610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435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8400"/>
              </a:lnSpc>
            </a:pPr>
            <a:r>
              <a:rPr lang="en-US" altLang="zh-CN" b="1" dirty="0" err="1">
                <a:solidFill>
                  <a:schemeClr val="bg1"/>
                </a:solidFill>
              </a:rPr>
              <a:t>update_doctor_avg_grade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4.5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问题分析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6950" y="6451095"/>
            <a:ext cx="15770226" cy="8463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4000" dirty="0">
              <a:ea typeface="Noto Sans S Chinese Regular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作为</a:t>
            </a:r>
            <a:r>
              <a:rPr lang="en-US" altLang="zh-CN" sz="4000" dirty="0">
                <a:ea typeface="Noto Sans S Chinese Regular"/>
                <a:sym typeface="+mn-ea"/>
              </a:rPr>
              <a:t>trigger</a:t>
            </a:r>
            <a:r>
              <a:rPr lang="zh-CN" altLang="en-US" sz="4000" dirty="0">
                <a:ea typeface="Noto Sans S Chinese Regular"/>
                <a:sym typeface="+mn-ea"/>
              </a:rPr>
              <a:t>，更新频繁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作为一个</a:t>
            </a:r>
            <a:r>
              <a:rPr lang="en-US" altLang="zh-CN" sz="3200" dirty="0">
                <a:ea typeface="Noto Sans S Chinese Regular"/>
                <a:sym typeface="+mn-ea"/>
              </a:rPr>
              <a:t>trigger</a:t>
            </a:r>
            <a:r>
              <a:rPr lang="zh-CN" altLang="en-US" sz="3200" dirty="0">
                <a:ea typeface="Noto Sans S Chinese Regular"/>
                <a:sym typeface="+mn-ea"/>
              </a:rPr>
              <a:t>，每次病人评价完一个医生之后触发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endParaRPr lang="en-US" altLang="zh-CN" sz="32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en-US" altLang="zh-CN" sz="4000" dirty="0" err="1">
                <a:ea typeface="Noto Sans S Chinese Regular"/>
                <a:sym typeface="+mn-ea"/>
              </a:rPr>
              <a:t>doctor_schedule</a:t>
            </a:r>
            <a:r>
              <a:rPr lang="zh-CN" altLang="en-US" sz="4000" dirty="0">
                <a:ea typeface="Noto Sans S Chinese Regular"/>
                <a:sym typeface="+mn-ea"/>
              </a:rPr>
              <a:t>查询开销大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200" dirty="0">
                <a:ea typeface="Noto Sans S Chinese Regular"/>
                <a:sym typeface="+mn-ea"/>
              </a:rPr>
              <a:t>涉及到的数据量非常大</a:t>
            </a:r>
            <a:endParaRPr lang="en-US" altLang="zh-CN" sz="32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聚集函数</a:t>
            </a:r>
            <a:r>
              <a:rPr lang="en-US" altLang="zh-CN" sz="4000" dirty="0">
                <a:ea typeface="Noto Sans S Chinese Regular"/>
                <a:sym typeface="+mn-ea"/>
              </a:rPr>
              <a:t>avg</a:t>
            </a:r>
            <a:r>
              <a:rPr lang="zh-CN" altLang="en-US" sz="4000" dirty="0">
                <a:ea typeface="Noto Sans S Chinese Regular"/>
                <a:sym typeface="+mn-ea"/>
              </a:rPr>
              <a:t>，运算时间长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en-US" altLang="zh-CN" sz="4000" dirty="0">
                <a:ea typeface="Noto Sans S Chinese Regular"/>
                <a:sym typeface="+mn-ea"/>
              </a:rPr>
              <a:t>          </a:t>
            </a:r>
            <a:endParaRPr lang="en-US" altLang="zh-CN" sz="4000" dirty="0">
              <a:ea typeface="Noto Sans S Chinese Regular"/>
            </a:endParaRPr>
          </a:p>
          <a:p>
            <a:endParaRPr lang="en-US" altLang="zh-CN" sz="4000" dirty="0" err="1">
              <a:ea typeface="Noto Sans S Chinese Regular"/>
            </a:endParaRPr>
          </a:p>
          <a:p>
            <a:pPr marL="571500" indent="-571500"/>
            <a:endParaRPr lang="en-US" altLang="zh-CN" sz="4000" dirty="0">
              <a:ea typeface="Noto Sans S Chinese Regular"/>
            </a:endParaRPr>
          </a:p>
          <a:p>
            <a:endParaRPr lang="en-US" altLang="zh-CN" sz="4000" dirty="0">
              <a:ea typeface="Noto Sans S Chinese Regular"/>
            </a:endParaRPr>
          </a:p>
          <a:p>
            <a:endParaRPr lang="zh-CN" altLang="en-US" sz="4000" dirty="0">
              <a:ea typeface="Noto Sans S Chinese Regular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50" y="3072178"/>
            <a:ext cx="19338766" cy="2903252"/>
          </a:xfrm>
          <a:prstGeom prst="rect">
            <a:avLst/>
          </a:prstGeom>
        </p:spPr>
      </p:pic>
      <p:sp>
        <p:nvSpPr>
          <p:cNvPr id="6" name="箭头: 下 5"/>
          <p:cNvSpPr/>
          <p:nvPr/>
        </p:nvSpPr>
        <p:spPr>
          <a:xfrm rot="8444430">
            <a:off x="19767310" y="4127107"/>
            <a:ext cx="754380" cy="3788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优化方法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29354" y="10271093"/>
            <a:ext cx="15770226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定时更新，降低频率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zh-CN" altLang="en-US" sz="3600" dirty="0">
                <a:ea typeface="Noto Sans S Chinese Regular"/>
                <a:sym typeface="+mn-ea"/>
              </a:rPr>
              <a:t>考虑医生的平均评分是一个较为模糊的数据，且对时效性的要求比较低，我们采用了延迟更新的策略，设置一个定时器，每周更新一次所有医生的评分。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添加索引，加速查询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lang="en-US" altLang="zh-CN" sz="4000" dirty="0" err="1">
                <a:ea typeface="Noto Sans S Chinese Regular"/>
                <a:sym typeface="+mn-ea"/>
              </a:rPr>
              <a:t>dept_schedule</a:t>
            </a:r>
            <a:r>
              <a:rPr lang="zh-CN" altLang="en-US" sz="4000" dirty="0">
                <a:ea typeface="Noto Sans S Chinese Regular"/>
                <a:sym typeface="+mn-ea"/>
              </a:rPr>
              <a:t>加索引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endParaRPr lang="en-US" altLang="zh-CN" sz="4000" dirty="0">
              <a:ea typeface="Noto Sans S Chinese Regular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354" y="1962547"/>
            <a:ext cx="15335886" cy="8289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1211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性能测试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5803" y="4063372"/>
            <a:ext cx="79167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err="1"/>
              <a:t>mysqlslap</a:t>
            </a:r>
            <a:r>
              <a:rPr lang="en-US" altLang="zh-CN" sz="4800" dirty="0"/>
              <a:t>:</a:t>
            </a:r>
            <a:endParaRPr lang="en-US" altLang="zh-CN" sz="4800" dirty="0"/>
          </a:p>
          <a:p>
            <a:r>
              <a:rPr lang="zh-CN" altLang="en-US" sz="4800" dirty="0"/>
              <a:t>多次单</a:t>
            </a:r>
            <a:r>
              <a:rPr lang="en-US" altLang="zh-CN" sz="4800" dirty="0"/>
              <a:t>select</a:t>
            </a:r>
            <a:r>
              <a:rPr lang="zh-CN" altLang="en-US" sz="4800" dirty="0"/>
              <a:t>性能测试</a:t>
            </a:r>
            <a:endParaRPr lang="en-US" altLang="zh-CN" sz="4800" dirty="0"/>
          </a:p>
          <a:p>
            <a:endParaRPr lang="en-US" altLang="zh-CN" sz="4800" dirty="0"/>
          </a:p>
          <a:p>
            <a:r>
              <a:rPr lang="zh-CN" altLang="en-US" sz="4800" dirty="0"/>
              <a:t>较大的开销让我们考虑了每周更新一次的方法</a:t>
            </a:r>
            <a:endParaRPr lang="en-US" altLang="zh-CN" sz="4800" dirty="0"/>
          </a:p>
          <a:p>
            <a:endParaRPr lang="en-US" altLang="zh-CN" sz="4800" dirty="0"/>
          </a:p>
        </p:txBody>
      </p:sp>
      <p:sp>
        <p:nvSpPr>
          <p:cNvPr id="6" name="文本框 5"/>
          <p:cNvSpPr txBox="1"/>
          <p:nvPr/>
        </p:nvSpPr>
        <p:spPr>
          <a:xfrm>
            <a:off x="10710325" y="2308783"/>
            <a:ext cx="5692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含有聚集函数的查询语句：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0324" y="3452326"/>
            <a:ext cx="12035375" cy="9138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377044" y="7275131"/>
            <a:ext cx="6614851" cy="82676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84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淘汰数据</a:t>
            </a:r>
            <a:r>
              <a:rPr lang="en-US" altLang="zh-CN" b="1" dirty="0">
                <a:solidFill>
                  <a:schemeClr val="bg1"/>
                </a:solidFill>
              </a:rPr>
              <a:t> </a:t>
            </a:r>
            <a:endParaRPr kumimoji="1"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4.6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优化方法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4200" y="4623435"/>
            <a:ext cx="908939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利用不同引擎的特点</a:t>
            </a:r>
            <a:endParaRPr lang="en-US" altLang="zh-CN" sz="4000" dirty="0">
              <a:ea typeface="Noto Sans S Chinese Regular"/>
              <a:sym typeface="+mn-ea"/>
            </a:endParaRPr>
          </a:p>
          <a:p>
            <a:r>
              <a:rPr sz="3600">
                <a:ea typeface="Noto Sans S Chinese Regular"/>
                <a:sym typeface="+mn-ea"/>
              </a:rPr>
              <a:t>MyISAM具有较高的读写性能，而innoDB支持事务与故障恢复的特点，我们决定对appointment，doctor_schedule，dept_schedule这三个表进行冷热数据的划分。</a:t>
            </a:r>
            <a:endParaRPr sz="3600">
              <a:ea typeface="Noto Sans S Chinese Regular"/>
              <a:sym typeface="+mn-ea"/>
            </a:endParaRPr>
          </a:p>
          <a:p>
            <a:endParaRPr sz="3600">
              <a:ea typeface="Noto Sans S Chinese Regular"/>
              <a:sym typeface="+mn-ea"/>
            </a:endParaRPr>
          </a:p>
          <a:p>
            <a:pPr marL="571500" indent="-571500">
              <a:buFont typeface="Wingdings" panose="05000000000000000000" charset="0"/>
              <a:buChar char="l"/>
            </a:pPr>
            <a:r>
              <a:rPr lang="zh-CN" altLang="en-US" sz="4000" dirty="0">
                <a:ea typeface="Noto Sans S Chinese Regular"/>
                <a:sym typeface="+mn-ea"/>
              </a:rPr>
              <a:t>结合实际，水平分表</a:t>
            </a:r>
            <a:endParaRPr lang="zh-CN" altLang="en-US" sz="4000" dirty="0">
              <a:ea typeface="Noto Sans S Chinese Regular"/>
              <a:sym typeface="+mn-ea"/>
            </a:endParaRPr>
          </a:p>
          <a:p>
            <a:pPr algn="l">
              <a:buClrTx/>
              <a:buSzTx/>
              <a:buFontTx/>
              <a:buNone/>
            </a:pPr>
            <a:r>
              <a:rPr lang="en-US" altLang="zh-CN" sz="4000" dirty="0">
                <a:ea typeface="Noto Sans S Chinese Regular"/>
                <a:sym typeface="+mn-ea"/>
              </a:rPr>
              <a:t>	</a:t>
            </a:r>
            <a:r>
              <a:rPr sz="3600">
                <a:ea typeface="Noto Sans S Chinese Regular"/>
                <a:sym typeface="+mn-ea"/>
              </a:rPr>
              <a:t>考虑到预约、门诊安排等数据在过期之后就没有修改的意义了，我们将未过期的数据存在一个以innoDB为引擎的hot table中，而过期数据存储在以MyISAM为引擎的cold table中，并对其进行水平分表。</a:t>
            </a:r>
            <a:endParaRPr sz="3600">
              <a:ea typeface="Noto Sans S Chinese Regular"/>
              <a:sym typeface="+mn-ea"/>
            </a:endParaRPr>
          </a:p>
          <a:p>
            <a:pPr algn="l">
              <a:buClrTx/>
              <a:buSzTx/>
              <a:buFontTx/>
            </a:pPr>
            <a:endParaRPr sz="3600">
              <a:ea typeface="Noto Sans S Chinese Regular"/>
              <a:sym typeface="+mn-ea"/>
            </a:endParaRPr>
          </a:p>
        </p:txBody>
      </p:sp>
      <p:pic>
        <p:nvPicPr>
          <p:cNvPr id="24" name="图片 24" descr="黑色的电子设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800" y="3855085"/>
            <a:ext cx="14427200" cy="6369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78200" y="1004570"/>
            <a:ext cx="8613140" cy="716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优化对象</a:t>
            </a: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6425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895118" y="4068041"/>
            <a:ext cx="1101997" cy="260407"/>
          </a:xfrm>
          <a:prstGeom prst="rect">
            <a:avLst/>
          </a:prstGeom>
        </p:spPr>
      </p:pic>
      <p:pic>
        <p:nvPicPr>
          <p:cNvPr id="18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05227" y="-112383"/>
            <a:ext cx="6882242" cy="1376448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9750" y="3647440"/>
            <a:ext cx="1261491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a typeface="Noto Sans S Chinese Regular"/>
              </a:rPr>
              <a:t>大量病人并发查询医生接诊安排、添加预约</a:t>
            </a:r>
            <a:endParaRPr lang="zh-CN" altLang="en-US" sz="4000" b="1" dirty="0">
              <a:ea typeface="Noto Sans S Chinese Regular"/>
            </a:endParaRPr>
          </a:p>
          <a:p>
            <a:endParaRPr lang="zh-CN" altLang="en-US" sz="4000" b="1" dirty="0">
              <a:ea typeface="Noto Sans S Chinese Regular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78200" y="7033895"/>
            <a:ext cx="13590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ea typeface="Noto Sans S Chinese Regular"/>
                <a:sym typeface="+mn-ea"/>
              </a:rPr>
              <a:t>医生查询病人预约信息</a:t>
            </a:r>
            <a:endParaRPr lang="zh-CN" altLang="en-US" b="1" dirty="0"/>
          </a:p>
        </p:txBody>
      </p:sp>
      <p:pic>
        <p:nvPicPr>
          <p:cNvPr id="21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894840" y="7256780"/>
            <a:ext cx="1101725" cy="260350"/>
          </a:xfrm>
          <a:prstGeom prst="rect">
            <a:avLst/>
          </a:prstGeom>
        </p:spPr>
      </p:pic>
      <p:pic>
        <p:nvPicPr>
          <p:cNvPr id="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5400000">
            <a:off x="1894840" y="9569450"/>
            <a:ext cx="1101725" cy="260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78200" y="9149080"/>
            <a:ext cx="135909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>
                <a:ea typeface="Noto Sans S Chinese Regular"/>
                <a:sym typeface="+mn-ea"/>
              </a:rPr>
              <a:t>维护如当前预约人数、医生平均分等信息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729354" y="1006220"/>
            <a:ext cx="17882897" cy="121120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600" dirty="0">
                <a:solidFill>
                  <a:srgbClr val="000000"/>
                </a:solidFill>
              </a:rPr>
              <a:t>性能分析</a:t>
            </a:r>
            <a:endParaRPr kumimoji="1" lang="zh-CN" altLang="en-US" sz="6600" dirty="0">
              <a:solidFill>
                <a:srgbClr val="000000"/>
              </a:solidFill>
            </a:endParaRPr>
          </a:p>
        </p:txBody>
      </p:sp>
      <p:pic>
        <p:nvPicPr>
          <p:cNvPr id="2323" name="Picture" descr="Pictur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9242" name="文本"/>
          <p:cNvSpPr>
            <a:spLocks noGrp="1"/>
          </p:cNvSpPr>
          <p:nvPr>
            <p:ph type="ctrTitle"/>
          </p:nvPr>
        </p:nvSpPr>
        <p:spPr>
          <a:xfrm rot="21599999">
            <a:off x="5105399" y="4988661"/>
            <a:ext cx="4568338" cy="64904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0"/>
              </a:lnSpc>
            </a:pPr>
            <a:r>
              <a:rPr lang="zh-CN" altLang="en-US" sz="2200" b="0" i="0" u="none" spc="220" dirty="0"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请在这里粘贴或者输入你的文字请在这里粘贴或者输入你的文字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685" y="3644265"/>
            <a:ext cx="848169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/>
              <a:t>测试了20万数据量的hot table一次dump to cold table操作</a:t>
            </a:r>
            <a:endParaRPr lang="en-US" altLang="zh-CN" sz="4800"/>
          </a:p>
          <a:p>
            <a:endParaRPr lang="en-US" altLang="zh-CN" sz="4800"/>
          </a:p>
          <a:p>
            <a:r>
              <a:rPr lang="en-US" altLang="zh-CN" sz="4800"/>
              <a:t>每一个cold table设置为1万数据的最大容量。</a:t>
            </a:r>
            <a:endParaRPr lang="en-US" altLang="zh-CN" sz="4800"/>
          </a:p>
        </p:txBody>
      </p:sp>
      <p:sp>
        <p:nvSpPr>
          <p:cNvPr id="6" name="文本框 5"/>
          <p:cNvSpPr txBox="1"/>
          <p:nvPr/>
        </p:nvSpPr>
        <p:spPr>
          <a:xfrm>
            <a:off x="9824500" y="4234103"/>
            <a:ext cx="569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测试结果</a:t>
            </a:r>
            <a:r>
              <a:rPr lang="zh-CN" altLang="en-US" sz="3600" dirty="0"/>
              <a:t>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036050" y="5488940"/>
            <a:ext cx="15712440" cy="273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36289" y="924305"/>
            <a:ext cx="3772929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分析结论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6494" y="3346110"/>
            <a:ext cx="1282219" cy="1282219"/>
          </a:xfrm>
          <a:prstGeom prst="rect">
            <a:avLst/>
          </a:prstGeom>
        </p:spPr>
      </p:pic>
      <p:pic>
        <p:nvPicPr>
          <p:cNvPr id="3262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0634" y="3530251"/>
            <a:ext cx="913938" cy="913938"/>
          </a:xfrm>
          <a:prstGeom prst="rect">
            <a:avLst/>
          </a:prstGeom>
        </p:spPr>
      </p:pic>
      <p:sp>
        <p:nvSpPr>
          <p:cNvPr id="4803" name="文本"/>
          <p:cNvSpPr>
            <a:spLocks noGrp="1"/>
          </p:cNvSpPr>
          <p:nvPr>
            <p:ph type="ctrTitle"/>
          </p:nvPr>
        </p:nvSpPr>
        <p:spPr>
          <a:xfrm>
            <a:off x="7406640" y="3928110"/>
            <a:ext cx="11031855" cy="298767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700"/>
              </a:lnSpc>
            </a:pPr>
            <a:r>
              <a:rPr kumimoji="1" sz="438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该测试规模远大于医院一天实际会产生的预约数据，且在空闲时段该操作也可快速完成，故该结果达到预期。</a:t>
            </a:r>
            <a:br>
              <a:rPr kumimoji="1" lang="zh-CN" altLang="en-US" sz="4380" spc="214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</a:br>
            <a:endParaRPr lang="zh-CN" altLang="en-US" sz="4385" b="0" i="0" u="none" spc="219" dirty="0">
              <a:ln w="8355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545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0" y="11532280"/>
            <a:ext cx="24714027" cy="24049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7534466" cy="7216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过程总结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32534" y="4125171"/>
            <a:ext cx="25049067" cy="5237067"/>
          </a:xfrm>
          <a:prstGeom prst="rect">
            <a:avLst/>
          </a:prstGeom>
        </p:spPr>
      </p:pic>
      <p:sp>
        <p:nvSpPr>
          <p:cNvPr id="4350" name="文本"/>
          <p:cNvSpPr>
            <a:spLocks noGrp="1"/>
          </p:cNvSpPr>
          <p:nvPr>
            <p:ph type="ctrTitle"/>
          </p:nvPr>
        </p:nvSpPr>
        <p:spPr>
          <a:xfrm>
            <a:off x="6354848" y="6765233"/>
            <a:ext cx="10914532" cy="3687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850"/>
              </a:lnSpc>
            </a:pPr>
            <a:r>
              <a:rPr kumimoji="1" lang="zh-CN" altLang="en-US" sz="6000" spc="225" dirty="0">
                <a:ln w="857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进一步提升了数据库设计能力</a:t>
            </a:r>
            <a:endParaRPr kumimoji="1" lang="zh-CN" altLang="en-US" sz="6000" dirty="0">
              <a:solidFill>
                <a:srgbClr val="000000"/>
              </a:solidFill>
            </a:endParaRPr>
          </a:p>
        </p:txBody>
      </p:sp>
      <p:sp>
        <p:nvSpPr>
          <p:cNvPr id="5506" name="文本"/>
          <p:cNvSpPr>
            <a:spLocks noGrp="1"/>
          </p:cNvSpPr>
          <p:nvPr>
            <p:ph type="ctrTitle"/>
          </p:nvPr>
        </p:nvSpPr>
        <p:spPr>
          <a:xfrm rot="21599999">
            <a:off x="2087880" y="11269980"/>
            <a:ext cx="6036310" cy="649605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对不同引擎的使用，加深</a:t>
            </a:r>
            <a:b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b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了对索引的理解</a:t>
            </a:r>
            <a:b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br>
              <a:rPr kumimoji="1" lang="en-US" altLang="zh-CN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</a:br>
            <a:endParaRPr kumimoji="1" lang="zh-CN" altLang="en-US" sz="4000" dirty="0">
              <a:solidFill>
                <a:srgbClr val="000000"/>
              </a:solidFill>
            </a:endParaRPr>
          </a:p>
        </p:txBody>
      </p:sp>
      <p:sp>
        <p:nvSpPr>
          <p:cNvPr id="6586" name="文本"/>
          <p:cNvSpPr>
            <a:spLocks noGrp="1"/>
          </p:cNvSpPr>
          <p:nvPr>
            <p:ph type="ctrTitle"/>
          </p:nvPr>
        </p:nvSpPr>
        <p:spPr>
          <a:xfrm>
            <a:off x="2088088" y="10284996"/>
            <a:ext cx="3002673" cy="47497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5200"/>
              </a:lnSpc>
            </a:pPr>
            <a:r>
              <a:rPr kumimoji="1" lang="zh-CN" altLang="en-US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方案设计</a:t>
            </a:r>
            <a:endParaRPr kumimoji="1" lang="zh-CN" altLang="en-US" spc="200" dirty="0">
              <a:ln w="7620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7740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5528" y="4708549"/>
            <a:ext cx="2533268" cy="1553492"/>
          </a:xfrm>
          <a:prstGeom prst="rect">
            <a:avLst/>
          </a:prstGeom>
        </p:spPr>
      </p:pic>
      <p:pic>
        <p:nvPicPr>
          <p:cNvPr id="8209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130301" y="10812278"/>
            <a:ext cx="1101997" cy="260407"/>
          </a:xfrm>
          <a:prstGeom prst="rect">
            <a:avLst/>
          </a:prstGeom>
        </p:spPr>
      </p:pic>
      <p:sp>
        <p:nvSpPr>
          <p:cNvPr id="18" name="文本"/>
          <p:cNvSpPr txBox="1"/>
          <p:nvPr/>
        </p:nvSpPr>
        <p:spPr>
          <a:xfrm rot="21599999">
            <a:off x="9107805" y="11269980"/>
            <a:ext cx="6659880" cy="1236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更加熟练地掌握</a:t>
            </a:r>
            <a:r>
              <a:rPr kumimoji="1" lang="en-US" altLang="zh-CN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mysqlslap</a:t>
            </a: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等</a:t>
            </a: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  <a:sym typeface="+mn-ea"/>
            </a:endParaRPr>
          </a:p>
          <a:p>
            <a:pPr>
              <a:lnSpc>
                <a:spcPts val="3085"/>
              </a:lnSpc>
            </a:pP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  <a:sym typeface="+mn-ea"/>
            </a:endParaRPr>
          </a:p>
          <a:p>
            <a:pPr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工具的方法</a:t>
            </a: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  <a:sym typeface="+mn-ea"/>
            </a:endParaRPr>
          </a:p>
        </p:txBody>
      </p:sp>
      <p:sp>
        <p:nvSpPr>
          <p:cNvPr id="19" name="文本"/>
          <p:cNvSpPr txBox="1"/>
          <p:nvPr/>
        </p:nvSpPr>
        <p:spPr>
          <a:xfrm>
            <a:off x="9107805" y="10285095"/>
            <a:ext cx="5640070" cy="47498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kumimoji="1" lang="zh-CN" altLang="en-US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ea typeface="Noto Sans S Chinese Regular" charset="-122"/>
                <a:sym typeface="+mn-ea"/>
              </a:rPr>
              <a:t>测试性能</a:t>
            </a:r>
            <a:endParaRPr kumimoji="1" lang="zh-CN" altLang="en-US" spc="200" dirty="0">
              <a:ln w="7620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ea typeface="Noto Sans S Chinese Regular" charset="-122"/>
              <a:sym typeface="+mn-ea"/>
            </a:endParaRPr>
          </a:p>
        </p:txBody>
      </p:sp>
      <p:pic>
        <p:nvPicPr>
          <p:cNvPr id="20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8150029" y="10812278"/>
            <a:ext cx="1101997" cy="260407"/>
          </a:xfrm>
          <a:prstGeom prst="rect">
            <a:avLst/>
          </a:prstGeom>
        </p:spPr>
      </p:pic>
      <p:sp>
        <p:nvSpPr>
          <p:cNvPr id="21" name="文本"/>
          <p:cNvSpPr txBox="1"/>
          <p:nvPr/>
        </p:nvSpPr>
        <p:spPr>
          <a:xfrm rot="21599999">
            <a:off x="16581755" y="11269980"/>
            <a:ext cx="6969125" cy="1440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对如何解决分歧，如何合理分</a:t>
            </a: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>
              <a:lnSpc>
                <a:spcPts val="3085"/>
              </a:lnSpc>
            </a:pP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工、提高效率，有了更多的经</a:t>
            </a: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>
              <a:lnSpc>
                <a:spcPts val="3085"/>
              </a:lnSpc>
            </a:pP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>
              <a:lnSpc>
                <a:spcPts val="3085"/>
              </a:lnSpc>
            </a:pPr>
            <a:r>
              <a:rPr kumimoji="1" lang="zh-CN" altLang="en-US" sz="4000" spc="220" dirty="0"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验</a:t>
            </a: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  <a:p>
            <a:pPr>
              <a:lnSpc>
                <a:spcPts val="3085"/>
              </a:lnSpc>
            </a:pPr>
            <a:endParaRPr kumimoji="1" lang="zh-CN" altLang="en-US" sz="4000" spc="220" dirty="0"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22" name="文本"/>
          <p:cNvSpPr txBox="1"/>
          <p:nvPr/>
        </p:nvSpPr>
        <p:spPr>
          <a:xfrm>
            <a:off x="16581451" y="10284996"/>
            <a:ext cx="5065569" cy="64971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200"/>
              </a:lnSpc>
            </a:pPr>
            <a:r>
              <a:rPr kumimoji="1" lang="zh-CN" altLang="en-US" spc="200" dirty="0">
                <a:ln w="7620">
                  <a:solidFill>
                    <a:srgbClr val="484848">
                      <a:alpha val="100000"/>
                    </a:srgbClr>
                  </a:solidFill>
                </a:ln>
                <a:solidFill>
                  <a:srgbClr val="484848">
                    <a:alpha val="100000"/>
                  </a:srgbClr>
                </a:solidFill>
                <a:ea typeface="Noto Sans S Chinese Regular" charset="-122"/>
              </a:rPr>
              <a:t>小组合作</a:t>
            </a:r>
            <a:endParaRPr kumimoji="1" lang="zh-CN" altLang="en-US" spc="200" dirty="0">
              <a:ln w="7620">
                <a:solidFill>
                  <a:srgbClr val="484848">
                    <a:alpha val="100000"/>
                  </a:srgbClr>
                </a:solidFill>
              </a:ln>
              <a:solidFill>
                <a:srgbClr val="484848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5400000">
            <a:off x="15623664" y="10812278"/>
            <a:ext cx="1101997" cy="260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-374821"/>
            <a:ext cx="24944172" cy="14090821"/>
          </a:xfrm>
          <a:prstGeom prst="rect">
            <a:avLst/>
          </a:prstGeom>
        </p:spPr>
      </p:pic>
      <p:pic>
        <p:nvPicPr>
          <p:cNvPr id="932" name="Picture" descr="Picture"/>
          <p:cNvPicPr>
            <a:picLocks noChangeAspect="1"/>
          </p:cNvPicPr>
          <p:nvPr/>
        </p:nvPicPr>
        <p:blipFill>
          <a:blip r:embed="rId3" cstate="print">
            <a:alphaModFix amt="95000"/>
          </a:blip>
          <a:stretch>
            <a:fillRect/>
          </a:stretch>
        </p:blipFill>
        <p:spPr>
          <a:xfrm rot="18240000">
            <a:off x="6364386" y="-2945830"/>
            <a:ext cx="5982099" cy="16654709"/>
          </a:xfrm>
          <a:prstGeom prst="rect">
            <a:avLst/>
          </a:prstGeom>
        </p:spPr>
      </p:pic>
      <p:pic>
        <p:nvPicPr>
          <p:cNvPr id="1407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340000">
            <a:off x="10712973" y="1030553"/>
            <a:ext cx="7829240" cy="11654892"/>
          </a:xfrm>
          <a:prstGeom prst="rect">
            <a:avLst/>
          </a:prstGeom>
        </p:spPr>
      </p:pic>
      <p:sp>
        <p:nvSpPr>
          <p:cNvPr id="1883" name="文本"/>
          <p:cNvSpPr>
            <a:spLocks noGrp="1"/>
          </p:cNvSpPr>
          <p:nvPr>
            <p:ph type="ctrTitle"/>
          </p:nvPr>
        </p:nvSpPr>
        <p:spPr>
          <a:xfrm>
            <a:off x="5664199" y="5470567"/>
            <a:ext cx="13035111" cy="1193204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10665"/>
              </a:lnSpc>
            </a:pPr>
            <a:r>
              <a:rPr lang="zh-CN" altLang="en-US" sz="10155" b="0" i="0" u="none" spc="0" dirty="0">
                <a:ln w="6449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感谢您的观看和聆听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4266" name="Picture" descr="Picture"/>
          <p:cNvPicPr>
            <a:picLocks noChangeAspect="1"/>
          </p:cNvPicPr>
          <p:nvPr/>
        </p:nvPicPr>
        <p:blipFill>
          <a:blip r:embed="rId5" cstate="print">
            <a:alphaModFix amt="95000"/>
          </a:blip>
          <a:stretch>
            <a:fillRect/>
          </a:stretch>
        </p:blipFill>
        <p:spPr>
          <a:xfrm>
            <a:off x="6151974" y="3693354"/>
            <a:ext cx="12059559" cy="5008605"/>
          </a:xfrm>
          <a:prstGeom prst="rect">
            <a:avLst/>
          </a:prstGeom>
        </p:spPr>
      </p:pic>
      <p:pic>
        <p:nvPicPr>
          <p:cNvPr id="4734" name="Picture" descr="Picture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20520000">
            <a:off x="15245251" y="7723654"/>
            <a:ext cx="4568401" cy="2232286"/>
          </a:xfrm>
          <a:prstGeom prst="rect">
            <a:avLst/>
          </a:prstGeom>
        </p:spPr>
      </p:pic>
      <p:pic>
        <p:nvPicPr>
          <p:cNvPr id="5210" name="Picture" descr="Picture"/>
          <p:cNvPicPr>
            <a:picLocks noChangeAspect="1"/>
          </p:cNvPicPr>
          <p:nvPr/>
        </p:nvPicPr>
        <p:blipFill>
          <a:blip r:embed="rId7" cstate="print">
            <a:alphaModFix amt="95000"/>
          </a:blip>
          <a:stretch>
            <a:fillRect/>
          </a:stretch>
        </p:blipFill>
        <p:spPr>
          <a:xfrm rot="20760000">
            <a:off x="4003410" y="1925182"/>
            <a:ext cx="7829240" cy="108541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15555595" y="928370"/>
            <a:ext cx="5468620" cy="72009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>
              <a:lnSpc>
                <a:spcPts val="7200"/>
              </a:lnSpc>
            </a:pP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性能瓶颈</a:t>
            </a:r>
            <a:r>
              <a:rPr kumimoji="1" lang="zh-CN" altLang="en-US" sz="6000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ea typeface="Noto Sans S Chinese Regular" charset="-122"/>
              </a:rPr>
              <a:t>分析</a:t>
            </a:r>
            <a:endParaRPr kumimoji="1" lang="zh-CN" altLang="en-US" sz="6000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ea typeface="Noto Sans S Chinese Regular" charset="-122"/>
            </a:endParaRPr>
          </a:p>
        </p:txBody>
      </p:sp>
      <p:pic>
        <p:nvPicPr>
          <p:cNvPr id="2324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10800000">
            <a:off x="0" y="0"/>
            <a:ext cx="6882242" cy="13764485"/>
          </a:xfrm>
          <a:prstGeom prst="rect">
            <a:avLst/>
          </a:prstGeom>
        </p:spPr>
      </p:pic>
      <p:pic>
        <p:nvPicPr>
          <p:cNvPr id="2788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70470" y="0"/>
            <a:ext cx="1528363" cy="2568009"/>
          </a:xfrm>
          <a:prstGeom prst="rect">
            <a:avLst/>
          </a:prstGeom>
        </p:spPr>
      </p:pic>
      <p:pic>
        <p:nvPicPr>
          <p:cNvPr id="12063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25850" y="3331235"/>
            <a:ext cx="1334001" cy="1376694"/>
          </a:xfrm>
          <a:prstGeom prst="rect">
            <a:avLst/>
          </a:prstGeom>
        </p:spPr>
      </p:pic>
      <p:pic>
        <p:nvPicPr>
          <p:cNvPr id="12533" name="Picture" descr="Picture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14017" y="3416277"/>
            <a:ext cx="1166080" cy="1213938"/>
          </a:xfrm>
          <a:prstGeom prst="rect">
            <a:avLst/>
          </a:prstGeom>
        </p:spPr>
      </p:pic>
      <p:sp>
        <p:nvSpPr>
          <p:cNvPr id="13003" name="文本"/>
          <p:cNvSpPr>
            <a:spLocks noGrp="1"/>
          </p:cNvSpPr>
          <p:nvPr>
            <p:ph type="ctrTitle"/>
          </p:nvPr>
        </p:nvSpPr>
        <p:spPr>
          <a:xfrm>
            <a:off x="8112922" y="3327398"/>
            <a:ext cx="1305919" cy="56058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6950"/>
              </a:lnSpc>
            </a:pPr>
            <a:r>
              <a:rPr lang="zh-CN" altLang="en-US" sz="5790" b="0" i="0" u="none" spc="0" dirty="0">
                <a:ln w="110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706100" y="3269615"/>
            <a:ext cx="12416155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Wingdings" panose="05000000000000000000" charset="0"/>
              <a:buNone/>
            </a:pP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优化前</a:t>
            </a: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病人查询医生接诊安排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医生查询病人预约信息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两者均采用了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大量相关表</a:t>
            </a:r>
            <a:r>
              <a:rPr lang="en-US" altLang="zh-CN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natural join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的一条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select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操作，仅仅依赖于</a:t>
            </a: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mysql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的内部优化，性能较低，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且这两个功能并发数、调用次数非常多，为主要瓶颈</a:t>
            </a:r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endParaRPr lang="zh-CN" altLang="en-US" sz="40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在系统运行时，对于实时预约人数、医生平均分等信息都通过</a:t>
            </a:r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频繁使用聚集函数</a:t>
            </a:r>
            <a:r>
              <a:rPr lang="zh-CN" altLang="en-US" sz="40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维护，性能低下</a:t>
            </a:r>
            <a:endParaRPr lang="en-US" altLang="zh-CN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40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97190" y="-3216921"/>
            <a:ext cx="25328108" cy="16981345"/>
          </a:xfrm>
          <a:prstGeom prst="rect">
            <a:avLst/>
          </a:prstGeom>
        </p:spPr>
      </p:pic>
      <p:pic>
        <p:nvPicPr>
          <p:cNvPr id="470" name="Picture" descr="Picture"/>
          <p:cNvPicPr>
            <a:picLocks noChangeAspect="1"/>
          </p:cNvPicPr>
          <p:nvPr/>
        </p:nvPicPr>
        <p:blipFill>
          <a:blip r:embed="rId2" cstate="print">
            <a:alphaModFix amt="15000"/>
          </a:blip>
          <a:stretch>
            <a:fillRect/>
          </a:stretch>
        </p:blipFill>
        <p:spPr>
          <a:xfrm>
            <a:off x="0" y="0"/>
            <a:ext cx="24944172" cy="14090821"/>
          </a:xfrm>
          <a:prstGeom prst="rect">
            <a:avLst/>
          </a:prstGeom>
        </p:spPr>
      </p:pic>
      <p:pic>
        <p:nvPicPr>
          <p:cNvPr id="92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87544" y="3148039"/>
            <a:ext cx="7215291" cy="6933254"/>
          </a:xfrm>
          <a:prstGeom prst="rect">
            <a:avLst/>
          </a:prstGeom>
        </p:spPr>
      </p:pic>
      <p:sp>
        <p:nvSpPr>
          <p:cNvPr id="1393" name="文本"/>
          <p:cNvSpPr>
            <a:spLocks noGrp="1"/>
          </p:cNvSpPr>
          <p:nvPr>
            <p:ph type="ctrTitle"/>
          </p:nvPr>
        </p:nvSpPr>
        <p:spPr>
          <a:xfrm>
            <a:off x="9067799" y="7386129"/>
            <a:ext cx="6614851" cy="83299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8400"/>
              </a:lnSpc>
            </a:pPr>
            <a:r>
              <a:rPr lang="zh-CN" altLang="en-US" sz="7000" b="0" i="0" u="none" spc="350" dirty="0">
                <a:ln w="13335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优化方法概述</a:t>
            </a:r>
            <a:endParaRPr lang="zh-CN" altLang="en-US" sz="7000" b="0" i="0" u="none" spc="350" dirty="0">
              <a:ln w="13335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546" name="文本"/>
          <p:cNvSpPr>
            <a:spLocks noGrp="1"/>
          </p:cNvSpPr>
          <p:nvPr>
            <p:ph type="ctrTitle"/>
          </p:nvPr>
        </p:nvSpPr>
        <p:spPr>
          <a:xfrm>
            <a:off x="8966199" y="5280818"/>
            <a:ext cx="3052646" cy="1230312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15000"/>
              </a:lnSpc>
            </a:pPr>
            <a:r>
              <a:rPr lang="en-US" altLang="zh-CN" sz="1250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2</a:t>
            </a:r>
            <a:r>
              <a:rPr lang="zh-CN" altLang="en-US" sz="12500" b="0" i="0" u="none" spc="0" dirty="0">
                <a:ln w="23812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.</a:t>
            </a:r>
            <a:endParaRPr kumimoji="1" lang="zh-CN" alt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15867485" cy="1247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优化方法概述</a:t>
            </a:r>
            <a:endParaRPr lang="zh-CN" altLang="en-US" sz="6000" b="0" i="0" u="none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pic>
        <p:nvPicPr>
          <p:cNvPr id="2794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10466" y="3008462"/>
            <a:ext cx="4155403" cy="10124608"/>
          </a:xfrm>
          <a:prstGeom prst="rect">
            <a:avLst/>
          </a:prstGeom>
          <a:effectLst>
            <a:outerShdw blurRad="843280" dist="254000" dir="4440000" algn="ctr">
              <a:srgbClr val="000000">
                <a:alpha val="40000"/>
              </a:srgbClr>
            </a:outerShdw>
          </a:effectLst>
        </p:spPr>
      </p:pic>
      <p:pic>
        <p:nvPicPr>
          <p:cNvPr id="3428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0029" y="3693002"/>
            <a:ext cx="4147841" cy="8083940"/>
          </a:xfrm>
          <a:prstGeom prst="rect">
            <a:avLst/>
          </a:prstGeom>
        </p:spPr>
      </p:pic>
      <p:pic>
        <p:nvPicPr>
          <p:cNvPr id="3896" name="Picture" descr="Picture"/>
          <p:cNvPicPr>
            <a:picLocks noChangeAspect="1"/>
          </p:cNvPicPr>
          <p:nvPr/>
        </p:nvPicPr>
        <p:blipFill>
          <a:blip r:embed="rId4" cstate="print">
            <a:alphaModFix amt="10000"/>
          </a:blip>
          <a:stretch>
            <a:fillRect/>
          </a:stretch>
        </p:blipFill>
        <p:spPr>
          <a:xfrm>
            <a:off x="1510424" y="3693105"/>
            <a:ext cx="4192544" cy="8101913"/>
          </a:xfrm>
          <a:prstGeom prst="rect">
            <a:avLst/>
          </a:prstGeom>
        </p:spPr>
      </p:pic>
      <p:pic>
        <p:nvPicPr>
          <p:cNvPr id="4363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27692" y="5779920"/>
            <a:ext cx="1957612" cy="1957612"/>
          </a:xfrm>
          <a:prstGeom prst="rect">
            <a:avLst/>
          </a:prstGeom>
        </p:spPr>
      </p:pic>
      <p:sp>
        <p:nvSpPr>
          <p:cNvPr id="7070" name="文本"/>
          <p:cNvSpPr>
            <a:spLocks noGrp="1"/>
          </p:cNvSpPr>
          <p:nvPr>
            <p:ph type="ctrTitle"/>
          </p:nvPr>
        </p:nvSpPr>
        <p:spPr>
          <a:xfrm rot="21599999">
            <a:off x="1645284" y="4322150"/>
            <a:ext cx="3904467" cy="64818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625"/>
              </a:lnSpc>
            </a:pPr>
            <a:r>
              <a:rPr lang="zh-CN" altLang="en-US" sz="5445" b="0" i="0" u="none" spc="544" dirty="0">
                <a:ln w="1037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分表</a:t>
            </a:r>
            <a:endParaRPr lang="zh-CN" altLang="en-US" sz="5445" b="0" i="0" u="none" spc="544" dirty="0">
              <a:ln w="10376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8231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1253" y="3008462"/>
            <a:ext cx="4155403" cy="10124606"/>
          </a:xfrm>
          <a:prstGeom prst="rect">
            <a:avLst/>
          </a:prstGeom>
          <a:effectLst>
            <a:outerShdw blurRad="843280" dist="254000" dir="4440000" algn="ctr">
              <a:srgbClr val="000000">
                <a:alpha val="40000"/>
              </a:srgbClr>
            </a:outerShdw>
          </a:effectLst>
        </p:spPr>
      </p:pic>
      <p:pic>
        <p:nvPicPr>
          <p:cNvPr id="886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40816" y="3693002"/>
            <a:ext cx="4147841" cy="8083940"/>
          </a:xfrm>
          <a:prstGeom prst="rect">
            <a:avLst/>
          </a:prstGeom>
        </p:spPr>
      </p:pic>
      <p:pic>
        <p:nvPicPr>
          <p:cNvPr id="9335" name="Picture" descr="Picture"/>
          <p:cNvPicPr>
            <a:picLocks noChangeAspect="1"/>
          </p:cNvPicPr>
          <p:nvPr/>
        </p:nvPicPr>
        <p:blipFill>
          <a:blip r:embed="rId4" cstate="print">
            <a:alphaModFix amt="10000"/>
          </a:blip>
          <a:stretch>
            <a:fillRect/>
          </a:stretch>
        </p:blipFill>
        <p:spPr>
          <a:xfrm>
            <a:off x="7483766" y="3686576"/>
            <a:ext cx="4192544" cy="8101913"/>
          </a:xfrm>
          <a:prstGeom prst="rect">
            <a:avLst/>
          </a:prstGeom>
        </p:spPr>
      </p:pic>
      <p:pic>
        <p:nvPicPr>
          <p:cNvPr id="9803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35930" y="5779920"/>
            <a:ext cx="1957612" cy="1957612"/>
          </a:xfrm>
          <a:prstGeom prst="rect">
            <a:avLst/>
          </a:prstGeom>
        </p:spPr>
      </p:pic>
      <p:sp>
        <p:nvSpPr>
          <p:cNvPr id="11358" name="文本"/>
          <p:cNvSpPr>
            <a:spLocks noGrp="1"/>
          </p:cNvSpPr>
          <p:nvPr>
            <p:ph type="ctrTitle"/>
          </p:nvPr>
        </p:nvSpPr>
        <p:spPr>
          <a:xfrm>
            <a:off x="8007984" y="8294369"/>
            <a:ext cx="3002673" cy="4805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000" b="0" i="0" u="none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通过添加索引提高查询效率</a:t>
            </a:r>
            <a:endParaRPr lang="zh-CN" altLang="en-US" sz="4000" b="0" i="0" u="none" spc="200" dirty="0">
              <a:ln w="15240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2516" name="文本"/>
          <p:cNvSpPr>
            <a:spLocks noGrp="1"/>
          </p:cNvSpPr>
          <p:nvPr>
            <p:ph type="ctrTitle"/>
          </p:nvPr>
        </p:nvSpPr>
        <p:spPr>
          <a:xfrm rot="21599999">
            <a:off x="7525384" y="4322150"/>
            <a:ext cx="3904467" cy="64818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625"/>
              </a:lnSpc>
            </a:pPr>
            <a:r>
              <a:rPr lang="zh-CN" altLang="en-US" sz="5445" b="0" i="0" u="none" spc="544" dirty="0">
                <a:ln w="1037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索引</a:t>
            </a:r>
            <a:endParaRPr lang="zh-CN" altLang="en-US" sz="5445" b="0" i="0" u="none" spc="544" dirty="0">
              <a:ln w="10376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13679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74387" y="3008462"/>
            <a:ext cx="4155403" cy="10124606"/>
          </a:xfrm>
          <a:prstGeom prst="rect">
            <a:avLst/>
          </a:prstGeom>
          <a:effectLst>
            <a:outerShdw blurRad="843280" dist="254000" dir="4440000" algn="ctr">
              <a:srgbClr val="000000">
                <a:alpha val="40000"/>
              </a:srgbClr>
            </a:outerShdw>
          </a:effectLst>
        </p:spPr>
      </p:pic>
      <p:pic>
        <p:nvPicPr>
          <p:cNvPr id="14316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273949" y="3693002"/>
            <a:ext cx="4147841" cy="8083940"/>
          </a:xfrm>
          <a:prstGeom prst="rect">
            <a:avLst/>
          </a:prstGeom>
        </p:spPr>
      </p:pic>
      <p:pic>
        <p:nvPicPr>
          <p:cNvPr id="14787" name="Picture" descr="Picture"/>
          <p:cNvPicPr>
            <a:picLocks noChangeAspect="1"/>
          </p:cNvPicPr>
          <p:nvPr/>
        </p:nvPicPr>
        <p:blipFill>
          <a:blip r:embed="rId4" cstate="print">
            <a:alphaModFix amt="10000"/>
          </a:blip>
          <a:stretch>
            <a:fillRect/>
          </a:stretch>
        </p:blipFill>
        <p:spPr>
          <a:xfrm>
            <a:off x="13206413" y="3686576"/>
            <a:ext cx="4192544" cy="8101913"/>
          </a:xfrm>
          <a:prstGeom prst="rect">
            <a:avLst/>
          </a:prstGeom>
        </p:spPr>
      </p:pic>
      <p:pic>
        <p:nvPicPr>
          <p:cNvPr id="15257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69064" y="5779920"/>
            <a:ext cx="1957612" cy="1957612"/>
          </a:xfrm>
          <a:prstGeom prst="rect">
            <a:avLst/>
          </a:prstGeom>
        </p:spPr>
      </p:pic>
      <p:sp>
        <p:nvSpPr>
          <p:cNvPr id="16813" name="文本"/>
          <p:cNvSpPr>
            <a:spLocks noGrp="1"/>
          </p:cNvSpPr>
          <p:nvPr>
            <p:ph type="ctrTitle"/>
          </p:nvPr>
        </p:nvSpPr>
        <p:spPr>
          <a:xfrm>
            <a:off x="13837284" y="8294369"/>
            <a:ext cx="3002673" cy="480567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lang="zh-CN" altLang="en-US" sz="4000" b="0" i="0" u="none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嵌套子查询</a:t>
            </a:r>
            <a:br>
              <a:rPr lang="zh-CN" altLang="en-US" sz="4000" b="0" i="0" u="none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</a:br>
            <a:r>
              <a:rPr lang="zh-CN" altLang="en-US" sz="4000" b="0" i="0" u="none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去除相关性</a:t>
            </a:r>
            <a:endParaRPr lang="zh-CN" altLang="en-US" sz="4000" b="0" i="0" u="none" spc="200" dirty="0">
              <a:ln w="15240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17971" name="文本"/>
          <p:cNvSpPr>
            <a:spLocks noGrp="1"/>
          </p:cNvSpPr>
          <p:nvPr>
            <p:ph type="ctrTitle"/>
          </p:nvPr>
        </p:nvSpPr>
        <p:spPr>
          <a:xfrm rot="21599999">
            <a:off x="13392784" y="4322150"/>
            <a:ext cx="3904467" cy="648186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7625"/>
              </a:lnSpc>
            </a:pPr>
            <a:r>
              <a:rPr lang="zh-CN" altLang="en-US" sz="5445" b="0" i="0" u="none" spc="544" dirty="0">
                <a:ln w="1037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子查询</a:t>
            </a:r>
            <a:endParaRPr lang="zh-CN" altLang="en-US" sz="5445" b="0" i="0" u="none" spc="544" dirty="0">
              <a:ln w="10376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26" name="文本"/>
          <p:cNvSpPr>
            <a:spLocks noGrp="1"/>
          </p:cNvSpPr>
          <p:nvPr>
            <p:ph type="ctrTitle"/>
          </p:nvPr>
        </p:nvSpPr>
        <p:spPr>
          <a:xfrm>
            <a:off x="2102485" y="8294370"/>
            <a:ext cx="3001963" cy="481013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>
              <a:lnSpc>
                <a:spcPts val="5200"/>
              </a:lnSpc>
            </a:pPr>
            <a:r>
              <a:rPr kumimoji="1" lang="zh-CN" altLang="en-US" sz="4000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ea typeface="Noto Sans S Chinese Regular" charset="-122"/>
              </a:rPr>
              <a:t>利用不同引擎的优势，区分冷热表</a:t>
            </a:r>
            <a:endParaRPr kumimoji="1" lang="zh-CN" altLang="en-US" sz="4000" spc="200" dirty="0">
              <a:ln w="15240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ea typeface="Noto Sans S Chinese Regular" charset="-122"/>
            </a:endParaRPr>
          </a:p>
        </p:txBody>
      </p:sp>
      <p:sp>
        <p:nvSpPr>
          <p:cNvPr id="27" name="文本"/>
          <p:cNvSpPr txBox="1"/>
          <p:nvPr/>
        </p:nvSpPr>
        <p:spPr>
          <a:xfrm>
            <a:off x="3289128" y="2423843"/>
            <a:ext cx="15811776" cy="81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4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3" name="Picture" descr="Picture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537902" y="2997032"/>
            <a:ext cx="4155403" cy="10124606"/>
          </a:xfrm>
          <a:prstGeom prst="rect">
            <a:avLst/>
          </a:prstGeom>
          <a:effectLst>
            <a:outerShdw blurRad="843280" dist="254000" dir="4440000" algn="ctr">
              <a:srgbClr val="000000">
                <a:alpha val="40000"/>
              </a:srgbClr>
            </a:outerShdw>
          </a:effectLst>
        </p:spPr>
      </p:pic>
      <p:pic>
        <p:nvPicPr>
          <p:cNvPr id="4" name="Picture" descr="Picture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537464" y="3681572"/>
            <a:ext cx="4147841" cy="8083940"/>
          </a:xfrm>
          <a:prstGeom prst="rect">
            <a:avLst/>
          </a:prstGeom>
        </p:spPr>
      </p:pic>
      <p:pic>
        <p:nvPicPr>
          <p:cNvPr id="5" name="Picture" descr="Picture"/>
          <p:cNvPicPr>
            <a:picLocks noChangeAspect="1"/>
          </p:cNvPicPr>
          <p:nvPr/>
        </p:nvPicPr>
        <p:blipFill>
          <a:blip r:embed="rId4" cstate="print">
            <a:alphaModFix amt="10000"/>
          </a:blip>
          <a:stretch>
            <a:fillRect/>
          </a:stretch>
        </p:blipFill>
        <p:spPr>
          <a:xfrm>
            <a:off x="18469928" y="3675146"/>
            <a:ext cx="4192544" cy="8101913"/>
          </a:xfrm>
          <a:prstGeom prst="rect">
            <a:avLst/>
          </a:prstGeom>
        </p:spPr>
      </p:pic>
      <p:pic>
        <p:nvPicPr>
          <p:cNvPr id="6" name="Picture" descr="Pictur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632579" y="5768490"/>
            <a:ext cx="1957612" cy="1957612"/>
          </a:xfrm>
          <a:prstGeom prst="rect">
            <a:avLst/>
          </a:prstGeom>
        </p:spPr>
      </p:pic>
      <p:sp>
        <p:nvSpPr>
          <p:cNvPr id="7" name="文本"/>
          <p:cNvSpPr>
            <a:spLocks noGrp="1"/>
          </p:cNvSpPr>
          <p:nvPr/>
        </p:nvSpPr>
        <p:spPr>
          <a:xfrm>
            <a:off x="19100799" y="8282939"/>
            <a:ext cx="3002673" cy="4805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5200"/>
              </a:lnSpc>
            </a:pPr>
            <a:r>
              <a:rPr lang="zh-CN" altLang="en-US" sz="4000" b="0" i="0" u="none" spc="200" dirty="0">
                <a:ln w="15240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改变实时预约人数、医生平均分的维护方式</a:t>
            </a:r>
            <a:endParaRPr lang="zh-CN" altLang="en-US" sz="4000" b="0" i="0" u="none" spc="200" dirty="0">
              <a:ln w="15240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sp>
        <p:nvSpPr>
          <p:cNvPr id="8" name="文本"/>
          <p:cNvSpPr>
            <a:spLocks noGrp="1"/>
          </p:cNvSpPr>
          <p:nvPr/>
        </p:nvSpPr>
        <p:spPr>
          <a:xfrm rot="21599999">
            <a:off x="18656299" y="4310720"/>
            <a:ext cx="3904467" cy="64818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ts val="7625"/>
              </a:lnSpc>
            </a:pPr>
            <a:r>
              <a:rPr lang="zh-CN" altLang="en-US" sz="5445" b="0" i="0" u="none" spc="544" dirty="0">
                <a:ln w="10376">
                  <a:solidFill>
                    <a:srgbClr val="FFFFFF">
                      <a:alpha val="100000"/>
                    </a:srgbClr>
                  </a:solidFill>
                </a:ln>
                <a:solidFill>
                  <a:srgbClr val="FFFFFF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其他</a:t>
            </a:r>
            <a:endParaRPr lang="zh-CN" altLang="en-US" sz="5445" b="0" i="0" u="none" spc="544" dirty="0">
              <a:ln w="10376">
                <a:solidFill>
                  <a:srgbClr val="FFFFFF">
                    <a:alpha val="100000"/>
                  </a:srgbClr>
                </a:solidFill>
              </a:ln>
              <a:solidFill>
                <a:srgbClr val="FFFFFF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15867485" cy="1247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分表</a:t>
            </a:r>
            <a:endParaRPr lang="zh-CN" altLang="en-US" sz="6000" b="0" i="0" u="none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27" name="文本"/>
          <p:cNvSpPr txBox="1"/>
          <p:nvPr/>
        </p:nvSpPr>
        <p:spPr>
          <a:xfrm>
            <a:off x="3446608" y="2504488"/>
            <a:ext cx="15811776" cy="81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4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pic>
        <p:nvPicPr>
          <p:cNvPr id="24" name="图片 24" descr="黑色的电子设备&#10;&#10;描述已自动生成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75" y="2691130"/>
            <a:ext cx="12846685" cy="5671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920875" y="8916035"/>
            <a:ext cx="1896745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/>
              <a:t>	</a:t>
            </a:r>
            <a:r>
              <a:rPr lang="zh-CN" altLang="en-US" sz="3600"/>
              <a:t>预约操作只与未过时的预约、医院安排有关，考虑将过时数据分离</a:t>
            </a:r>
            <a:endParaRPr lang="zh-CN" altLang="en-US" sz="6000"/>
          </a:p>
          <a:p>
            <a:endParaRPr lang="zh-CN" altLang="en-US" sz="6000"/>
          </a:p>
          <a:p>
            <a:r>
              <a:rPr lang="en-US" altLang="zh-CN" sz="6000"/>
              <a:t>	</a:t>
            </a:r>
            <a:r>
              <a:rPr lang="zh-CN" altLang="en-US" sz="6000"/>
              <a:t>设置</a:t>
            </a:r>
            <a:r>
              <a:rPr lang="en-US" altLang="zh-CN" sz="6000"/>
              <a:t>event</a:t>
            </a:r>
            <a:r>
              <a:rPr lang="zh-CN" altLang="en-US" sz="6000">
                <a:ea typeface="宋体" panose="02010600030101010101" pitchFamily="2" charset="-122"/>
              </a:rPr>
              <a:t>，每天一次将过期数据转移到</a:t>
            </a:r>
            <a:r>
              <a:rPr lang="en-US" altLang="zh-CN" sz="6000">
                <a:ea typeface="宋体" panose="02010600030101010101" pitchFamily="2" charset="-122"/>
              </a:rPr>
              <a:t>cold table</a:t>
            </a:r>
            <a:r>
              <a:rPr lang="zh-CN" altLang="en-US" sz="6000">
                <a:ea typeface="宋体" panose="02010600030101010101" pitchFamily="2" charset="-122"/>
              </a:rPr>
              <a:t>中</a:t>
            </a:r>
            <a:endParaRPr lang="zh-CN" altLang="en-US" sz="6000">
              <a:ea typeface="宋体" panose="02010600030101010101" pitchFamily="2" charset="-122"/>
            </a:endParaRPr>
          </a:p>
          <a:p>
            <a:r>
              <a:rPr lang="en-US" altLang="zh-CN" sz="6000">
                <a:ea typeface="宋体" panose="02010600030101010101" pitchFamily="2" charset="-122"/>
              </a:rPr>
              <a:t>cold table</a:t>
            </a:r>
            <a:r>
              <a:rPr lang="zh-CN" altLang="en-US" sz="6000">
                <a:ea typeface="宋体" panose="02010600030101010101" pitchFamily="2" charset="-122"/>
              </a:rPr>
              <a:t>采用分表策略，每个表数据量设置为</a:t>
            </a:r>
            <a:r>
              <a:rPr lang="en-US" altLang="zh-CN" sz="6000">
                <a:ea typeface="宋体" panose="02010600030101010101" pitchFamily="2" charset="-122"/>
              </a:rPr>
              <a:t>1</a:t>
            </a:r>
            <a:r>
              <a:rPr lang="zh-CN" altLang="en-US" sz="6000">
                <a:ea typeface="宋体" panose="02010600030101010101" pitchFamily="2" charset="-122"/>
              </a:rPr>
              <a:t>万</a:t>
            </a:r>
            <a:endParaRPr lang="zh-CN" altLang="en-US" sz="6000"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"/>
          <p:cNvSpPr>
            <a:spLocks noGrp="1"/>
          </p:cNvSpPr>
          <p:nvPr>
            <p:ph type="ctrTitle"/>
          </p:nvPr>
        </p:nvSpPr>
        <p:spPr>
          <a:xfrm>
            <a:off x="3390899" y="1006220"/>
            <a:ext cx="15867485" cy="12471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l">
              <a:lnSpc>
                <a:spcPts val="7200"/>
              </a:lnSpc>
            </a:pPr>
            <a:r>
              <a:rPr lang="zh-CN" altLang="en-US" sz="6000" b="0" i="0" u="none" spc="300" dirty="0">
                <a:ln w="19050">
                  <a:solidFill>
                    <a:srgbClr val="525252">
                      <a:alpha val="100000"/>
                    </a:srgbClr>
                  </a:solidFill>
                </a:ln>
                <a:solidFill>
                  <a:srgbClr val="525252">
                    <a:alpha val="100000"/>
                  </a:srgbClr>
                </a:solidFill>
                <a:latin typeface="Noto Sans S Chinese Regular" charset="-122"/>
                <a:ea typeface="Noto Sans S Chinese Regular" charset="-122"/>
                <a:cs typeface="Noto Sans S Chinese Regular" charset="-122"/>
              </a:rPr>
              <a:t>索引</a:t>
            </a:r>
            <a:endParaRPr lang="zh-CN" altLang="en-US" sz="6000" b="0" i="0" u="none" spc="300" dirty="0">
              <a:ln w="19050">
                <a:solidFill>
                  <a:srgbClr val="525252">
                    <a:alpha val="100000"/>
                  </a:srgbClr>
                </a:solidFill>
              </a:ln>
              <a:solidFill>
                <a:srgbClr val="525252">
                  <a:alpha val="100000"/>
                </a:srgbClr>
              </a:solidFill>
              <a:latin typeface="Noto Sans S Chinese Regular" charset="-122"/>
              <a:ea typeface="Noto Sans S Chinese Regular" charset="-122"/>
              <a:cs typeface="Noto Sans S Chinese Regular" charset="-122"/>
            </a:endParaRPr>
          </a:p>
        </p:txBody>
      </p:sp>
      <p:pic>
        <p:nvPicPr>
          <p:cNvPr id="2329" name="Picture" descr="Picture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1551097" y="1347"/>
            <a:ext cx="1528363" cy="2568009"/>
          </a:xfrm>
          <a:prstGeom prst="rect">
            <a:avLst/>
          </a:prstGeom>
        </p:spPr>
      </p:pic>
      <p:sp>
        <p:nvSpPr>
          <p:cNvPr id="27" name="文本"/>
          <p:cNvSpPr txBox="1"/>
          <p:nvPr/>
        </p:nvSpPr>
        <p:spPr>
          <a:xfrm>
            <a:off x="3446608" y="2504488"/>
            <a:ext cx="15811776" cy="8177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5640"/>
              </a:lnSpc>
            </a:pPr>
            <a:endParaRPr kumimoji="1" lang="zh-CN" altLang="en-US" sz="2000" dirty="0">
              <a:solidFill>
                <a:srgbClr val="00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7460" y="7861935"/>
            <a:ext cx="2265680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3600"/>
              <a:t>结合所有查询的</a:t>
            </a:r>
            <a:r>
              <a:rPr lang="en-US" altLang="zh-CN" sz="3600"/>
              <a:t>where</a:t>
            </a:r>
            <a:r>
              <a:rPr lang="zh-CN" altLang="en-US" sz="3600"/>
              <a:t>和表结构</a:t>
            </a:r>
            <a:r>
              <a:rPr lang="zh-CN" altLang="en-US" sz="3600"/>
              <a:t>分析</a:t>
            </a:r>
            <a:endParaRPr lang="zh-CN" altLang="en-US" sz="3600"/>
          </a:p>
          <a:p>
            <a:pPr algn="l"/>
            <a:endParaRPr lang="zh-CN" altLang="en-US" sz="36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zh-CN" altLang="en-US" sz="3600">
                <a:sym typeface="+mn-ea"/>
              </a:rPr>
              <a:t>预约表    索引 医生接诊安排</a:t>
            </a:r>
            <a:r>
              <a:rPr lang="en-US" altLang="zh-CN" sz="3600">
                <a:sym typeface="+mn-ea"/>
              </a:rPr>
              <a:t>id</a:t>
            </a:r>
            <a:endParaRPr lang="zh-CN" altLang="en-US" sz="3600"/>
          </a:p>
          <a:p>
            <a:pPr marL="571500" indent="-571500" algn="l"/>
            <a:r>
              <a:rPr lang="zh-CN" altLang="en-US" sz="3600"/>
              <a:t>appointment  index idx_doctor_schedule_id (doctor_schedule_id)</a:t>
            </a:r>
            <a:endParaRPr lang="zh-CN" altLang="en-US" sz="3600"/>
          </a:p>
          <a:p>
            <a:pPr indent="0" algn="l">
              <a:buFont typeface="Wingdings" panose="05000000000000000000" charset="0"/>
              <a:buNone/>
            </a:pPr>
            <a:endParaRPr lang="zh-CN" altLang="en-US" sz="36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zh-CN" altLang="en-US" sz="3600">
                <a:sym typeface="+mn-ea"/>
              </a:rPr>
              <a:t>医生接诊安排表：  索引 科室接诊安排</a:t>
            </a:r>
            <a:r>
              <a:rPr lang="en-US" altLang="zh-CN" sz="3600">
                <a:sym typeface="+mn-ea"/>
              </a:rPr>
              <a:t>id</a:t>
            </a:r>
            <a:endParaRPr lang="zh-CN" altLang="en-US" sz="3600"/>
          </a:p>
          <a:p>
            <a:pPr marL="571500" indent="-571500" algn="l"/>
            <a:r>
              <a:rPr lang="zh-CN" altLang="en-US" sz="3600"/>
              <a:t>doctor_schedule  index idx_dept_schedule_id (dept_schedule_id)</a:t>
            </a:r>
            <a:endParaRPr lang="zh-CN" altLang="en-US" sz="3600"/>
          </a:p>
          <a:p>
            <a:pPr algn="l"/>
            <a:endParaRPr lang="zh-CN" altLang="en-US" sz="3600"/>
          </a:p>
          <a:p>
            <a:pPr marL="571500" indent="-571500" algn="l">
              <a:buFont typeface="Wingdings" panose="05000000000000000000" charset="0"/>
              <a:buChar char="l"/>
            </a:pPr>
            <a:r>
              <a:rPr lang="zh-CN" altLang="en-US" sz="3600">
                <a:sym typeface="+mn-ea"/>
              </a:rPr>
              <a:t>科室接诊安排：  组合索引  日期、时间段</a:t>
            </a:r>
            <a:endParaRPr lang="zh-CN" altLang="en-US" sz="3600"/>
          </a:p>
          <a:p>
            <a:pPr marL="571500" indent="-571500" algn="l"/>
            <a:r>
              <a:rPr lang="zh-CN" altLang="en-US" sz="3600"/>
              <a:t>dept_schedule  unique index idx_time (dept_name,date_t,time_slot_id)</a:t>
            </a:r>
            <a:endParaRPr lang="zh-CN" altLang="en-US" sz="3600"/>
          </a:p>
          <a:p>
            <a:pPr algn="l"/>
            <a:endParaRPr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785" y="2857500"/>
            <a:ext cx="19986625" cy="4736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4044.1086614173228,&quot;width&quot;:2406.8708661417322}"/>
</p:tagLst>
</file>

<file path=ppt/tags/tag10.xml><?xml version="1.0" encoding="utf-8"?>
<p:tagLst xmlns:p="http://schemas.openxmlformats.org/presentationml/2006/main">
  <p:tag name="KSO_WM_UNIT_PLACING_PICTURE_USER_VIEWPORT" val="{&quot;height&quot;:4044.1086614173228,&quot;width&quot;:2406.8708661417322}"/>
</p:tagLst>
</file>

<file path=ppt/tags/tag11.xml><?xml version="1.0" encoding="utf-8"?>
<p:tagLst xmlns:p="http://schemas.openxmlformats.org/presentationml/2006/main">
  <p:tag name="KSO_WM_UNIT_PLACING_PICTURE_USER_VIEWPORT" val="{&quot;height&quot;:2172,&quot;width&quot;:12468}"/>
</p:tagLst>
</file>

<file path=ppt/tags/tag2.xml><?xml version="1.0" encoding="utf-8"?>
<p:tagLst xmlns:p="http://schemas.openxmlformats.org/presentationml/2006/main">
  <p:tag name="KSO_WM_UNIT_PLACING_PICTURE_USER_VIEWPORT" val="{&quot;height&quot;:3667,&quot;width&quot;:8306}"/>
</p:tagLst>
</file>

<file path=ppt/tags/tag3.xml><?xml version="1.0" encoding="utf-8"?>
<p:tagLst xmlns:p="http://schemas.openxmlformats.org/presentationml/2006/main">
  <p:tag name="KSO_WM_UNIT_PLACING_PICTURE_USER_VIEWPORT" val="{&quot;height&quot;:4044.1086614173228,&quot;width&quot;:2406.8708661417322}"/>
</p:tagLst>
</file>

<file path=ppt/tags/tag4.xml><?xml version="1.0" encoding="utf-8"?>
<p:tagLst xmlns:p="http://schemas.openxmlformats.org/presentationml/2006/main">
  <p:tag name="KSO_WM_UNIT_PLACING_PICTURE_USER_VIEWPORT" val="{&quot;height&quot;:4044.1086614173228,&quot;width&quot;:2406.8708661417322}"/>
</p:tagLst>
</file>

<file path=ppt/tags/tag5.xml><?xml version="1.0" encoding="utf-8"?>
<p:tagLst xmlns:p="http://schemas.openxmlformats.org/presentationml/2006/main">
  <p:tag name="KSO_WM_UNIT_TABLE_BEAUTIFY" val="smartTable{10d1a8a4-73db-40ee-bfc3-574237cb4ebc}"/>
</p:tagLst>
</file>

<file path=ppt/tags/tag6.xml><?xml version="1.0" encoding="utf-8"?>
<p:tagLst xmlns:p="http://schemas.openxmlformats.org/presentationml/2006/main">
  <p:tag name="KSO_WM_UNIT_TABLE_BEAUTIFY" val="smartTable{10d1a8a4-73db-40ee-bfc3-574237cb4ebc}"/>
</p:tagLst>
</file>

<file path=ppt/tags/tag7.xml><?xml version="1.0" encoding="utf-8"?>
<p:tagLst xmlns:p="http://schemas.openxmlformats.org/presentationml/2006/main">
  <p:tag name="KSO_WM_UNIT_TABLE_BEAUTIFY" val="smartTable{10d1a8a4-73db-40ee-bfc3-574237cb4ebc}"/>
</p:tagLst>
</file>

<file path=ppt/tags/tag8.xml><?xml version="1.0" encoding="utf-8"?>
<p:tagLst xmlns:p="http://schemas.openxmlformats.org/presentationml/2006/main">
  <p:tag name="KSO_WM_UNIT_PLACING_PICTURE_USER_VIEWPORT" val="{&quot;height&quot;:4044.1086614173228,&quot;width&quot;:2406.8708661417322}"/>
</p:tagLst>
</file>

<file path=ppt/tags/tag9.xml><?xml version="1.0" encoding="utf-8"?>
<p:tagLst xmlns:p="http://schemas.openxmlformats.org/presentationml/2006/main">
  <p:tag name="KSO_WM_UNIT_PLACING_PICTURE_USER_VIEWPORT" val="{&quot;height&quot;:3667,&quot;width&quot;:830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3907</Words>
  <Application>WPS 演示</Application>
  <PresentationFormat>自定义</PresentationFormat>
  <Paragraphs>446</Paragraphs>
  <Slides>43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7" baseType="lpstr">
      <vt:lpstr>Arial</vt:lpstr>
      <vt:lpstr>宋体</vt:lpstr>
      <vt:lpstr>Wingdings</vt:lpstr>
      <vt:lpstr>Arial</vt:lpstr>
      <vt:lpstr>Noto Sans S Chinese Regular</vt:lpstr>
      <vt:lpstr>Noto Sans S Chinese DemiLight</vt:lpstr>
      <vt:lpstr>Noto Sans S Chinese Regular</vt:lpstr>
      <vt:lpstr>Wingdings</vt:lpstr>
      <vt:lpstr>Calibri</vt:lpstr>
      <vt:lpstr>SWAstro</vt:lpstr>
      <vt:lpstr>微软雅黑</vt:lpstr>
      <vt:lpstr>Arial Unicode MS</vt:lpstr>
      <vt:lpstr>等线</vt:lpstr>
      <vt:lpstr>Office Theme</vt:lpstr>
      <vt:lpstr>门诊医疗系统优化 小组展示</vt:lpstr>
      <vt:lpstr>4.具体细节</vt:lpstr>
      <vt:lpstr>1.</vt:lpstr>
      <vt:lpstr>优化对象分析</vt:lpstr>
      <vt:lpstr>2</vt:lpstr>
      <vt:lpstr>2.</vt:lpstr>
      <vt:lpstr>利用不同引擎的优势，区分冷热表</vt:lpstr>
      <vt:lpstr>分表</vt:lpstr>
      <vt:lpstr>索引</vt:lpstr>
      <vt:lpstr>其他</vt:lpstr>
      <vt:lpstr>3.</vt:lpstr>
      <vt:lpstr>2</vt:lpstr>
      <vt:lpstr>2</vt:lpstr>
      <vt:lpstr>4.</vt:lpstr>
      <vt:lpstr>4.1</vt:lpstr>
      <vt:lpstr>嵌套子查询</vt:lpstr>
      <vt:lpstr>嵌套→连接 + 索引</vt:lpstr>
      <vt:lpstr>抽取数据</vt:lpstr>
      <vt:lpstr>合理统计</vt:lpstr>
      <vt:lpstr>默认的外键索引</vt:lpstr>
      <vt:lpstr>4.2</vt:lpstr>
      <vt:lpstr>全表查询</vt:lpstr>
      <vt:lpstr>Heap内存表</vt:lpstr>
      <vt:lpstr>抽取数据</vt:lpstr>
      <vt:lpstr>4.3</vt:lpstr>
      <vt:lpstr>请在这里粘贴或者输入你的文字请在这里粘贴或者输入你的文字</vt:lpstr>
      <vt:lpstr>请在这里粘贴或者输入你的文字请在这里粘贴或者输入你的文字</vt:lpstr>
      <vt:lpstr>请在这里粘贴或者输入你的文字请在这里粘贴或者输入你的文字</vt:lpstr>
      <vt:lpstr>请在这里粘贴或者输入你的文字请在这里粘贴或者输入你的文字</vt:lpstr>
      <vt:lpstr>4.4</vt:lpstr>
      <vt:lpstr>请在这里粘贴或者输入你的文字请在这里粘贴或者输入你的文字</vt:lpstr>
      <vt:lpstr>请在这里粘贴或者输入你的文字请在这里粘贴或者输入你的文字</vt:lpstr>
      <vt:lpstr>请在这里粘贴或者输入你的文字请在这里粘贴或者输入你的文字</vt:lpstr>
      <vt:lpstr>4.5</vt:lpstr>
      <vt:lpstr>请在这里粘贴或者输入你的文字请在这里粘贴或者输入你的文字</vt:lpstr>
      <vt:lpstr>请在这里粘贴或者输入你的文字请在这里粘贴或者输入你的文字</vt:lpstr>
      <vt:lpstr>请在这里粘贴或者输入你的文字请在这里粘贴或者输入你的文字</vt:lpstr>
      <vt:lpstr>4.6</vt:lpstr>
      <vt:lpstr>请在这里粘贴或者输入你的文字请在这里粘贴或者输入你的文字</vt:lpstr>
      <vt:lpstr>请在这里粘贴或者输入你的文字请在这里粘贴或者输入你的文字</vt:lpstr>
      <vt:lpstr>该测试规模远大于医院一天实际会产生的预约数据，且在空闲时段该操作也可快速完成，故该结果达到预期。 </vt:lpstr>
      <vt:lpstr>方案设计</vt:lpstr>
      <vt:lpstr>感谢您的观看和聆听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zhuo liu</dc:creator>
  <cp:lastModifiedBy>myk</cp:lastModifiedBy>
  <cp:revision>202</cp:revision>
  <dcterms:created xsi:type="dcterms:W3CDTF">2020-05-10T08:01:00Z</dcterms:created>
  <dcterms:modified xsi:type="dcterms:W3CDTF">2020-06-15T04:16:26Z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